
<file path=[Content_Types].xml><?xml version="1.0" encoding="utf-8"?>
<Types xmlns="http://schemas.openxmlformats.org/package/2006/content-types">
  <Override PartName="/ppt/slideLayouts/slideLayout8.xml" ContentType="application/vnd.openxmlformats-officedocument.presentationml.slideLayout+xml"/>
  <Default Extension="docx" ContentType="application/vnd.openxmlformats-officedocument.wordprocessingml.document"/>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2.xml" ContentType="application/vnd.openxmlformats-officedocument.drawingml.char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19" r:id="rId33"/>
    <p:sldId id="320" r:id="rId34"/>
    <p:sldId id="321" r:id="rId35"/>
    <p:sldId id="322" r:id="rId36"/>
    <p:sldId id="323" r:id="rId37"/>
    <p:sldId id="32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Grid="0" snapToObjects="1" showGuides="1">
      <p:cViewPr varScale="1">
        <p:scale>
          <a:sx n="106" d="100"/>
          <a:sy n="106" d="100"/>
        </p:scale>
        <p:origin x="-8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viewProps" Target="view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ableStyles" Target="tableStyles.xml"/><Relationship Id="rId4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erra:Desktop:SRSE_MP1_30Jan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erra:Desktop:SRSE_MP1_30Jan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5903821067207"/>
          <c:y val="0.100856299280024"/>
          <c:w val="0.631761636713167"/>
          <c:h val="0.891241085924495"/>
        </c:manualLayout>
      </c:layout>
      <c:barChart>
        <c:barDir val="bar"/>
        <c:grouping val="clustered"/>
        <c:ser>
          <c:idx val="0"/>
          <c:order val="0"/>
          <c:tx>
            <c:v>MDMA</c:v>
          </c:tx>
          <c:cat>
            <c:strRef>
              <c:f>Sheet1!$A$4:$A$27</c:f>
              <c:strCache>
                <c:ptCount val="24"/>
                <c:pt idx="0">
                  <c:v>Anxiety</c:v>
                </c:pt>
                <c:pt idx="1">
                  <c:v>Difficulty Concentrating</c:v>
                </c:pt>
                <c:pt idx="2">
                  <c:v>Dizziness</c:v>
                </c:pt>
                <c:pt idx="3">
                  <c:v>Drowsiness</c:v>
                </c:pt>
                <c:pt idx="4">
                  <c:v>Dry mouth</c:v>
                </c:pt>
                <c:pt idx="5">
                  <c:v>Fatigue</c:v>
                </c:pt>
                <c:pt idx="6">
                  <c:v>Feeling cold</c:v>
                </c:pt>
                <c:pt idx="7">
                  <c:v>Feeling weak</c:v>
                </c:pt>
                <c:pt idx="8">
                  <c:v>Headache</c:v>
                </c:pt>
                <c:pt idx="9">
                  <c:v>Heavy Legs</c:v>
                </c:pt>
                <c:pt idx="10">
                  <c:v>Impaired balance</c:v>
                </c:pt>
                <c:pt idx="11">
                  <c:v>Insomnia</c:v>
                </c:pt>
                <c:pt idx="12">
                  <c:v>Irritable</c:v>
                </c:pt>
                <c:pt idx="13">
                  <c:v>Loss of appetite</c:v>
                </c:pt>
                <c:pt idx="14">
                  <c:v>Low Mood</c:v>
                </c:pt>
                <c:pt idx="15">
                  <c:v>Nausea</c:v>
                </c:pt>
                <c:pt idx="16">
                  <c:v>Need more sleep</c:v>
                </c:pt>
                <c:pt idx="17">
                  <c:v>Nystagmus</c:v>
                </c:pt>
                <c:pt idx="18">
                  <c:v>Parasthesias</c:v>
                </c:pt>
                <c:pt idx="19">
                  <c:v>Perspiration</c:v>
                </c:pt>
                <c:pt idx="20">
                  <c:v>Private worries</c:v>
                </c:pt>
                <c:pt idx="21">
                  <c:v>Restless</c:v>
                </c:pt>
                <c:pt idx="22">
                  <c:v>Thirst</c:v>
                </c:pt>
                <c:pt idx="23">
                  <c:v>Tight Jaw</c:v>
                </c:pt>
              </c:strCache>
            </c:strRef>
          </c:cat>
          <c:val>
            <c:numRef>
              <c:f>Sheet1!$H$4:$H$27</c:f>
              <c:numCache>
                <c:formatCode>0.0</c:formatCode>
                <c:ptCount val="24"/>
                <c:pt idx="0">
                  <c:v>65.87499999999998</c:v>
                </c:pt>
                <c:pt idx="1">
                  <c:v>7.45</c:v>
                </c:pt>
                <c:pt idx="2">
                  <c:v>38.175</c:v>
                </c:pt>
                <c:pt idx="3">
                  <c:v>8.475</c:v>
                </c:pt>
                <c:pt idx="4">
                  <c:v>29.4</c:v>
                </c:pt>
                <c:pt idx="5">
                  <c:v>43.125</c:v>
                </c:pt>
                <c:pt idx="6">
                  <c:v>48.25</c:v>
                </c:pt>
                <c:pt idx="7">
                  <c:v>3.5</c:v>
                </c:pt>
                <c:pt idx="8">
                  <c:v>52.05</c:v>
                </c:pt>
                <c:pt idx="9">
                  <c:v>3.325</c:v>
                </c:pt>
                <c:pt idx="10">
                  <c:v>25.225</c:v>
                </c:pt>
                <c:pt idx="11">
                  <c:v>46.2</c:v>
                </c:pt>
                <c:pt idx="12">
                  <c:v>8.75</c:v>
                </c:pt>
                <c:pt idx="13">
                  <c:v>49.40000000000001</c:v>
                </c:pt>
                <c:pt idx="14">
                  <c:v>7.175000000000001</c:v>
                </c:pt>
                <c:pt idx="15">
                  <c:v>38.525</c:v>
                </c:pt>
                <c:pt idx="16">
                  <c:v>0.0</c:v>
                </c:pt>
                <c:pt idx="17">
                  <c:v>16.275</c:v>
                </c:pt>
                <c:pt idx="18">
                  <c:v>5.0</c:v>
                </c:pt>
                <c:pt idx="19">
                  <c:v>29.2</c:v>
                </c:pt>
                <c:pt idx="20">
                  <c:v>1.925</c:v>
                </c:pt>
                <c:pt idx="21">
                  <c:v>21.225</c:v>
                </c:pt>
                <c:pt idx="22">
                  <c:v>17.7</c:v>
                </c:pt>
                <c:pt idx="23">
                  <c:v>73.0</c:v>
                </c:pt>
              </c:numCache>
            </c:numRef>
          </c:val>
        </c:ser>
        <c:ser>
          <c:idx val="1"/>
          <c:order val="1"/>
          <c:tx>
            <c:v>Placebo</c:v>
          </c:tx>
          <c:cat>
            <c:strRef>
              <c:f>Sheet1!$A$4:$A$27</c:f>
              <c:strCache>
                <c:ptCount val="24"/>
                <c:pt idx="0">
                  <c:v>Anxiety</c:v>
                </c:pt>
                <c:pt idx="1">
                  <c:v>Difficulty Concentrating</c:v>
                </c:pt>
                <c:pt idx="2">
                  <c:v>Dizziness</c:v>
                </c:pt>
                <c:pt idx="3">
                  <c:v>Drowsiness</c:v>
                </c:pt>
                <c:pt idx="4">
                  <c:v>Dry mouth</c:v>
                </c:pt>
                <c:pt idx="5">
                  <c:v>Fatigue</c:v>
                </c:pt>
                <c:pt idx="6">
                  <c:v>Feeling cold</c:v>
                </c:pt>
                <c:pt idx="7">
                  <c:v>Feeling weak</c:v>
                </c:pt>
                <c:pt idx="8">
                  <c:v>Headache</c:v>
                </c:pt>
                <c:pt idx="9">
                  <c:v>Heavy Legs</c:v>
                </c:pt>
                <c:pt idx="10">
                  <c:v>Impaired balance</c:v>
                </c:pt>
                <c:pt idx="11">
                  <c:v>Insomnia</c:v>
                </c:pt>
                <c:pt idx="12">
                  <c:v>Irritable</c:v>
                </c:pt>
                <c:pt idx="13">
                  <c:v>Loss of appetite</c:v>
                </c:pt>
                <c:pt idx="14">
                  <c:v>Low Mood</c:v>
                </c:pt>
                <c:pt idx="15">
                  <c:v>Nausea</c:v>
                </c:pt>
                <c:pt idx="16">
                  <c:v>Need more sleep</c:v>
                </c:pt>
                <c:pt idx="17">
                  <c:v>Nystagmus</c:v>
                </c:pt>
                <c:pt idx="18">
                  <c:v>Parasthesias</c:v>
                </c:pt>
                <c:pt idx="19">
                  <c:v>Perspiration</c:v>
                </c:pt>
                <c:pt idx="20">
                  <c:v>Private worries</c:v>
                </c:pt>
                <c:pt idx="21">
                  <c:v>Restless</c:v>
                </c:pt>
                <c:pt idx="22">
                  <c:v>Thirst</c:v>
                </c:pt>
                <c:pt idx="23">
                  <c:v>Tight Jaw</c:v>
                </c:pt>
              </c:strCache>
            </c:strRef>
          </c:cat>
          <c:val>
            <c:numRef>
              <c:f>Sheet1!$I$4:$I$27</c:f>
              <c:numCache>
                <c:formatCode>General</c:formatCode>
                <c:ptCount val="24"/>
                <c:pt idx="0">
                  <c:v>81.25</c:v>
                </c:pt>
                <c:pt idx="1">
                  <c:v>6.25</c:v>
                </c:pt>
                <c:pt idx="2">
                  <c:v>12.5</c:v>
                </c:pt>
                <c:pt idx="3">
                  <c:v>7.25</c:v>
                </c:pt>
                <c:pt idx="4">
                  <c:v>0.0</c:v>
                </c:pt>
                <c:pt idx="5">
                  <c:v>50.0</c:v>
                </c:pt>
                <c:pt idx="6">
                  <c:v>18.75</c:v>
                </c:pt>
                <c:pt idx="7">
                  <c:v>6.25</c:v>
                </c:pt>
                <c:pt idx="8">
                  <c:v>56.25</c:v>
                </c:pt>
                <c:pt idx="9">
                  <c:v>0.0</c:v>
                </c:pt>
                <c:pt idx="10">
                  <c:v>6.25</c:v>
                </c:pt>
                <c:pt idx="11">
                  <c:v>62.5</c:v>
                </c:pt>
                <c:pt idx="12">
                  <c:v>18.75</c:v>
                </c:pt>
                <c:pt idx="13">
                  <c:v>6.25</c:v>
                </c:pt>
                <c:pt idx="14">
                  <c:v>12.5</c:v>
                </c:pt>
                <c:pt idx="15">
                  <c:v>12.5</c:v>
                </c:pt>
                <c:pt idx="16">
                  <c:v>6.25</c:v>
                </c:pt>
                <c:pt idx="17">
                  <c:v>0.0</c:v>
                </c:pt>
                <c:pt idx="18">
                  <c:v>0.0</c:v>
                </c:pt>
                <c:pt idx="19">
                  <c:v>6.25</c:v>
                </c:pt>
                <c:pt idx="20">
                  <c:v>6.25</c:v>
                </c:pt>
                <c:pt idx="21">
                  <c:v>12.5</c:v>
                </c:pt>
                <c:pt idx="22">
                  <c:v>6.25</c:v>
                </c:pt>
                <c:pt idx="23">
                  <c:v>18.75</c:v>
                </c:pt>
              </c:numCache>
            </c:numRef>
          </c:val>
        </c:ser>
        <c:axId val="310499640"/>
        <c:axId val="310503864"/>
      </c:barChart>
      <c:catAx>
        <c:axId val="310499640"/>
        <c:scaling>
          <c:orientation val="maxMin"/>
        </c:scaling>
        <c:axPos val="l"/>
        <c:tickLblPos val="nextTo"/>
        <c:txPr>
          <a:bodyPr/>
          <a:lstStyle/>
          <a:p>
            <a:pPr>
              <a:defRPr sz="1200"/>
            </a:pPr>
            <a:endParaRPr lang="en-US"/>
          </a:p>
        </c:txPr>
        <c:crossAx val="310503864"/>
        <c:crosses val="autoZero"/>
        <c:lblAlgn val="ctr"/>
        <c:lblOffset val="100"/>
        <c:tickLblSkip val="1"/>
        <c:tickMarkSkip val="1"/>
      </c:catAx>
      <c:valAx>
        <c:axId val="310503864"/>
        <c:scaling>
          <c:orientation val="minMax"/>
          <c:max val="100.0"/>
        </c:scaling>
        <c:axPos val="t"/>
        <c:majorGridlines/>
        <c:numFmt formatCode="0" sourceLinked="0"/>
        <c:tickLblPos val="nextTo"/>
        <c:txPr>
          <a:bodyPr/>
          <a:lstStyle/>
          <a:p>
            <a:pPr>
              <a:defRPr sz="1200"/>
            </a:pPr>
            <a:endParaRPr lang="en-US"/>
          </a:p>
        </c:txPr>
        <c:crossAx val="310499640"/>
        <c:crosses val="autoZero"/>
        <c:crossBetween val="between"/>
      </c:valAx>
    </c:plotArea>
    <c:legend>
      <c:legendPos val="r"/>
      <c:layout>
        <c:manualLayout>
          <c:xMode val="edge"/>
          <c:yMode val="edge"/>
          <c:x val="0.760809724879608"/>
          <c:y val="0.460401124834734"/>
          <c:w val="0.129579769920896"/>
          <c:h val="0.0987727518718702"/>
        </c:manualLayout>
      </c:layout>
      <c:spPr>
        <a:ln>
          <a:solidFill>
            <a:schemeClr val="tx1"/>
          </a:solidFill>
        </a:ln>
      </c:spPr>
      <c:txPr>
        <a:bodyPr/>
        <a:lstStyle/>
        <a:p>
          <a:pPr>
            <a:defRPr sz="14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286355320146403"/>
          <c:y val="0.101173815053056"/>
          <c:w val="0.68979365867889"/>
          <c:h val="0.891241085924495"/>
        </c:manualLayout>
      </c:layout>
      <c:barChart>
        <c:barDir val="bar"/>
        <c:grouping val="clustered"/>
        <c:ser>
          <c:idx val="0"/>
          <c:order val="0"/>
          <c:tx>
            <c:strRef>
              <c:f>Sheet2!$F$3</c:f>
              <c:strCache>
                <c:ptCount val="1"/>
                <c:pt idx="0">
                  <c:v>MDMA</c:v>
                </c:pt>
              </c:strCache>
            </c:strRef>
          </c:tx>
          <c:cat>
            <c:strRef>
              <c:f>Sheet2!$A$4:$A$27</c:f>
              <c:strCache>
                <c:ptCount val="24"/>
                <c:pt idx="0">
                  <c:v>Anxiety</c:v>
                </c:pt>
                <c:pt idx="1">
                  <c:v>Difficulty Concentrating</c:v>
                </c:pt>
                <c:pt idx="2">
                  <c:v>Dizziness</c:v>
                </c:pt>
                <c:pt idx="3">
                  <c:v>Drowsiness</c:v>
                </c:pt>
                <c:pt idx="4">
                  <c:v>Dry mouth</c:v>
                </c:pt>
                <c:pt idx="5">
                  <c:v>Fatigue</c:v>
                </c:pt>
                <c:pt idx="6">
                  <c:v>Feeling cold</c:v>
                </c:pt>
                <c:pt idx="7">
                  <c:v>Feeling weak</c:v>
                </c:pt>
                <c:pt idx="8">
                  <c:v>Headache</c:v>
                </c:pt>
                <c:pt idx="9">
                  <c:v>Heavy Legs</c:v>
                </c:pt>
                <c:pt idx="10">
                  <c:v>Impaired balance</c:v>
                </c:pt>
                <c:pt idx="11">
                  <c:v>Insomnia</c:v>
                </c:pt>
                <c:pt idx="12">
                  <c:v>Irritable</c:v>
                </c:pt>
                <c:pt idx="13">
                  <c:v>Loss of appetite</c:v>
                </c:pt>
                <c:pt idx="14">
                  <c:v>Low Mood</c:v>
                </c:pt>
                <c:pt idx="15">
                  <c:v>Nausea</c:v>
                </c:pt>
                <c:pt idx="16">
                  <c:v>Need more sleep</c:v>
                </c:pt>
                <c:pt idx="17">
                  <c:v>Nystagmus</c:v>
                </c:pt>
                <c:pt idx="18">
                  <c:v>Parasthesias</c:v>
                </c:pt>
                <c:pt idx="19">
                  <c:v>Perspiration</c:v>
                </c:pt>
                <c:pt idx="20">
                  <c:v>Private worries</c:v>
                </c:pt>
                <c:pt idx="21">
                  <c:v>Restless</c:v>
                </c:pt>
                <c:pt idx="22">
                  <c:v>Thirst</c:v>
                </c:pt>
                <c:pt idx="23">
                  <c:v>Tight Jaw</c:v>
                </c:pt>
              </c:strCache>
            </c:strRef>
          </c:cat>
          <c:val>
            <c:numRef>
              <c:f>Sheet2!$F$4:$F$27</c:f>
              <c:numCache>
                <c:formatCode>General</c:formatCode>
                <c:ptCount val="24"/>
                <c:pt idx="0">
                  <c:v>56.45</c:v>
                </c:pt>
                <c:pt idx="1">
                  <c:v>17.7</c:v>
                </c:pt>
                <c:pt idx="2">
                  <c:v>17.2</c:v>
                </c:pt>
                <c:pt idx="3">
                  <c:v>0.0</c:v>
                </c:pt>
                <c:pt idx="4">
                  <c:v>3.35</c:v>
                </c:pt>
                <c:pt idx="5">
                  <c:v>71.80000000000001</c:v>
                </c:pt>
                <c:pt idx="6">
                  <c:v>3.35</c:v>
                </c:pt>
                <c:pt idx="7">
                  <c:v>17.2</c:v>
                </c:pt>
                <c:pt idx="8">
                  <c:v>21.55</c:v>
                </c:pt>
                <c:pt idx="9">
                  <c:v>0.0</c:v>
                </c:pt>
                <c:pt idx="10">
                  <c:v>0.0</c:v>
                </c:pt>
                <c:pt idx="11">
                  <c:v>35.4</c:v>
                </c:pt>
                <c:pt idx="12">
                  <c:v>36.45</c:v>
                </c:pt>
                <c:pt idx="13">
                  <c:v>32.05</c:v>
                </c:pt>
                <c:pt idx="14">
                  <c:v>39.75</c:v>
                </c:pt>
                <c:pt idx="15">
                  <c:v>32.05</c:v>
                </c:pt>
                <c:pt idx="16">
                  <c:v>17.7</c:v>
                </c:pt>
                <c:pt idx="17">
                  <c:v>0.0</c:v>
                </c:pt>
                <c:pt idx="18">
                  <c:v>0.0</c:v>
                </c:pt>
                <c:pt idx="19">
                  <c:v>0.0</c:v>
                </c:pt>
                <c:pt idx="20">
                  <c:v>10.5</c:v>
                </c:pt>
                <c:pt idx="21">
                  <c:v>3.35</c:v>
                </c:pt>
                <c:pt idx="22">
                  <c:v>0.0</c:v>
                </c:pt>
                <c:pt idx="23">
                  <c:v>24.9</c:v>
                </c:pt>
              </c:numCache>
            </c:numRef>
          </c:val>
        </c:ser>
        <c:ser>
          <c:idx val="1"/>
          <c:order val="1"/>
          <c:tx>
            <c:strRef>
              <c:f>Sheet2!$G$3</c:f>
              <c:strCache>
                <c:ptCount val="1"/>
                <c:pt idx="0">
                  <c:v>Placebo</c:v>
                </c:pt>
              </c:strCache>
            </c:strRef>
          </c:tx>
          <c:cat>
            <c:strRef>
              <c:f>Sheet2!$A$4:$A$27</c:f>
              <c:strCache>
                <c:ptCount val="24"/>
                <c:pt idx="0">
                  <c:v>Anxiety</c:v>
                </c:pt>
                <c:pt idx="1">
                  <c:v>Difficulty Concentrating</c:v>
                </c:pt>
                <c:pt idx="2">
                  <c:v>Dizziness</c:v>
                </c:pt>
                <c:pt idx="3">
                  <c:v>Drowsiness</c:v>
                </c:pt>
                <c:pt idx="4">
                  <c:v>Dry mouth</c:v>
                </c:pt>
                <c:pt idx="5">
                  <c:v>Fatigue</c:v>
                </c:pt>
                <c:pt idx="6">
                  <c:v>Feeling cold</c:v>
                </c:pt>
                <c:pt idx="7">
                  <c:v>Feeling weak</c:v>
                </c:pt>
                <c:pt idx="8">
                  <c:v>Headache</c:v>
                </c:pt>
                <c:pt idx="9">
                  <c:v>Heavy Legs</c:v>
                </c:pt>
                <c:pt idx="10">
                  <c:v>Impaired balance</c:v>
                </c:pt>
                <c:pt idx="11">
                  <c:v>Insomnia</c:v>
                </c:pt>
                <c:pt idx="12">
                  <c:v>Irritable</c:v>
                </c:pt>
                <c:pt idx="13">
                  <c:v>Loss of appetite</c:v>
                </c:pt>
                <c:pt idx="14">
                  <c:v>Low Mood</c:v>
                </c:pt>
                <c:pt idx="15">
                  <c:v>Nausea</c:v>
                </c:pt>
                <c:pt idx="16">
                  <c:v>Need more sleep</c:v>
                </c:pt>
                <c:pt idx="17">
                  <c:v>Nystagmus</c:v>
                </c:pt>
                <c:pt idx="18">
                  <c:v>Parasthesias</c:v>
                </c:pt>
                <c:pt idx="19">
                  <c:v>Perspiration</c:v>
                </c:pt>
                <c:pt idx="20">
                  <c:v>Private worries</c:v>
                </c:pt>
                <c:pt idx="21">
                  <c:v>Restless</c:v>
                </c:pt>
                <c:pt idx="22">
                  <c:v>Thirst</c:v>
                </c:pt>
                <c:pt idx="23">
                  <c:v>Tight Jaw</c:v>
                </c:pt>
              </c:strCache>
            </c:strRef>
          </c:cat>
          <c:val>
            <c:numRef>
              <c:f>Sheet2!$G$4:$G$27</c:f>
              <c:numCache>
                <c:formatCode>General</c:formatCode>
                <c:ptCount val="24"/>
                <c:pt idx="0">
                  <c:v>68.75</c:v>
                </c:pt>
                <c:pt idx="1">
                  <c:v>18.75</c:v>
                </c:pt>
                <c:pt idx="2">
                  <c:v>6.25</c:v>
                </c:pt>
                <c:pt idx="3">
                  <c:v>12.5</c:v>
                </c:pt>
                <c:pt idx="4">
                  <c:v>0.0</c:v>
                </c:pt>
                <c:pt idx="5">
                  <c:v>75.0</c:v>
                </c:pt>
                <c:pt idx="6">
                  <c:v>0.0</c:v>
                </c:pt>
                <c:pt idx="7">
                  <c:v>0.0</c:v>
                </c:pt>
                <c:pt idx="8">
                  <c:v>25.0</c:v>
                </c:pt>
                <c:pt idx="9">
                  <c:v>0.0</c:v>
                </c:pt>
                <c:pt idx="10">
                  <c:v>6.25</c:v>
                </c:pt>
                <c:pt idx="11">
                  <c:v>56.25</c:v>
                </c:pt>
                <c:pt idx="12">
                  <c:v>43.75</c:v>
                </c:pt>
                <c:pt idx="13">
                  <c:v>0.0</c:v>
                </c:pt>
                <c:pt idx="14">
                  <c:v>50.0</c:v>
                </c:pt>
                <c:pt idx="15">
                  <c:v>25.0</c:v>
                </c:pt>
                <c:pt idx="16">
                  <c:v>12.5</c:v>
                </c:pt>
                <c:pt idx="17">
                  <c:v>0.0</c:v>
                </c:pt>
                <c:pt idx="18">
                  <c:v>0.0</c:v>
                </c:pt>
                <c:pt idx="19">
                  <c:v>6.25</c:v>
                </c:pt>
                <c:pt idx="20">
                  <c:v>12.5</c:v>
                </c:pt>
                <c:pt idx="21">
                  <c:v>0.0</c:v>
                </c:pt>
                <c:pt idx="22">
                  <c:v>0.0</c:v>
                </c:pt>
                <c:pt idx="23">
                  <c:v>12.5</c:v>
                </c:pt>
              </c:numCache>
            </c:numRef>
          </c:val>
        </c:ser>
        <c:axId val="311698184"/>
        <c:axId val="311701512"/>
      </c:barChart>
      <c:catAx>
        <c:axId val="311698184"/>
        <c:scaling>
          <c:orientation val="maxMin"/>
        </c:scaling>
        <c:axPos val="l"/>
        <c:tickLblPos val="nextTo"/>
        <c:txPr>
          <a:bodyPr/>
          <a:lstStyle/>
          <a:p>
            <a:pPr>
              <a:defRPr sz="1200"/>
            </a:pPr>
            <a:endParaRPr lang="en-US"/>
          </a:p>
        </c:txPr>
        <c:crossAx val="311701512"/>
        <c:crosses val="autoZero"/>
        <c:lblAlgn val="ctr"/>
        <c:lblOffset val="100"/>
        <c:tickLblSkip val="1"/>
        <c:tickMarkSkip val="1"/>
      </c:catAx>
      <c:valAx>
        <c:axId val="311701512"/>
        <c:scaling>
          <c:orientation val="minMax"/>
          <c:max val="100.0"/>
        </c:scaling>
        <c:axPos val="t"/>
        <c:majorGridlines/>
        <c:numFmt formatCode="General" sourceLinked="1"/>
        <c:tickLblPos val="nextTo"/>
        <c:txPr>
          <a:bodyPr/>
          <a:lstStyle/>
          <a:p>
            <a:pPr>
              <a:defRPr sz="1200"/>
            </a:pPr>
            <a:endParaRPr lang="en-US"/>
          </a:p>
        </c:txPr>
        <c:crossAx val="311698184"/>
        <c:crosses val="autoZero"/>
        <c:crossBetween val="between"/>
      </c:valAx>
    </c:plotArea>
    <c:legend>
      <c:legendPos val="r"/>
      <c:layout>
        <c:manualLayout>
          <c:xMode val="edge"/>
          <c:yMode val="edge"/>
          <c:x val="0.836870684135326"/>
          <c:y val="0.440644416586175"/>
          <c:w val="0.140935437600368"/>
          <c:h val="0.118711166827651"/>
        </c:manualLayout>
      </c:layout>
      <c:spPr>
        <a:ln>
          <a:solidFill>
            <a:schemeClr val="tx1"/>
          </a:solidFill>
        </a:ln>
      </c:spPr>
      <c:txPr>
        <a:bodyPr/>
        <a:lstStyle/>
        <a:p>
          <a:pPr>
            <a:defRPr sz="14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2942B-EF32-4008-9E6A-0D061A8033E2}" type="datetimeFigureOut">
              <a:rPr lang="en-US" smtClean="0"/>
              <a:t>2/24/11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3B868-7F56-4693-BE90-D07044AD742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endParaRPr lang="en-US">
              <a:ea typeface="ＭＳ Ｐゴシック" pitchFamily="12" charset="-128"/>
              <a:cs typeface="ＭＳ Ｐゴシック" pitchFamily="12" charset="-128"/>
            </a:endParaRPr>
          </a:p>
        </p:txBody>
      </p:sp>
      <p:sp>
        <p:nvSpPr>
          <p:cNvPr id="16388" name="Slide Number Placeholder 3"/>
          <p:cNvSpPr>
            <a:spLocks noGrp="1"/>
          </p:cNvSpPr>
          <p:nvPr>
            <p:ph type="sldNum" sz="quarter" idx="5"/>
          </p:nvPr>
        </p:nvSpPr>
        <p:spPr bwMode="auto">
          <a:noFill/>
          <a:ln>
            <a:miter lim="800000"/>
            <a:headEnd/>
            <a:tailEnd/>
          </a:ln>
        </p:spPr>
        <p:txBody>
          <a:bodyPr/>
          <a:lstStyle/>
          <a:p>
            <a:fld id="{A90B563C-D479-48B4-96D3-DDEBFA784082}" type="slidenum">
              <a:rPr lang="en-US" smtClean="0">
                <a:latin typeface="Arial" pitchFamily="12" charset="0"/>
                <a:ea typeface="Arial" pitchFamily="12" charset="0"/>
                <a:cs typeface="Arial" pitchFamily="12" charset="0"/>
              </a:rPr>
              <a:pPr/>
              <a:t>1</a:t>
            </a:fld>
            <a:endParaRPr lang="en-US" smtClean="0">
              <a:latin typeface="Arial" pitchFamily="12" charset="0"/>
              <a:ea typeface="Arial" pitchFamily="12" charset="0"/>
              <a:cs typeface="Arial" pitchFamily="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lumMod val="50000"/>
                    <a:lumOff val="50000"/>
                  </a:schemeClr>
                </a:solidFill>
              </a:rPr>
              <a:t>trying to reproduce the therapeutic setting with a friend and said she would never do it again</a:t>
            </a:r>
            <a:endParaRPr lang="en-US" dirty="0"/>
          </a:p>
        </p:txBody>
      </p:sp>
      <p:sp>
        <p:nvSpPr>
          <p:cNvPr id="4" name="Slide Number Placeholder 3"/>
          <p:cNvSpPr>
            <a:spLocks noGrp="1"/>
          </p:cNvSpPr>
          <p:nvPr>
            <p:ph type="sldNum" sz="quarter" idx="10"/>
          </p:nvPr>
        </p:nvSpPr>
        <p:spPr/>
        <p:txBody>
          <a:bodyPr/>
          <a:lstStyle/>
          <a:p>
            <a:fld id="{1DBE6F80-8BDE-5747-906D-780D22467D0D}"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8611" name="Tijdelijke aanduiding voor notities 2"/>
          <p:cNvSpPr>
            <a:spLocks noGrp="1"/>
          </p:cNvSpPr>
          <p:nvPr>
            <p:ph type="body" idx="1"/>
          </p:nvPr>
        </p:nvSpPr>
        <p:spPr bwMode="auto">
          <a:noFill/>
        </p:spPr>
        <p:txBody>
          <a:bodyPr/>
          <a:lstStyle/>
          <a:p>
            <a:pPr eaLnBrk="1" hangingPunct="1"/>
            <a:endParaRPr lang="en-US"/>
          </a:p>
        </p:txBody>
      </p:sp>
      <p:sp>
        <p:nvSpPr>
          <p:cNvPr id="68612" name="Tijdelijke aanduiding voor dianummer 3"/>
          <p:cNvSpPr>
            <a:spLocks noGrp="1"/>
          </p:cNvSpPr>
          <p:nvPr>
            <p:ph type="sldNum" sz="quarter" idx="5"/>
          </p:nvPr>
        </p:nvSpPr>
        <p:spPr bwMode="auto">
          <a:noFill/>
          <a:ln>
            <a:miter lim="800000"/>
            <a:headEnd/>
            <a:tailEnd/>
          </a:ln>
        </p:spPr>
        <p:txBody>
          <a:bodyPr/>
          <a:lstStyle/>
          <a:p>
            <a:fld id="{35F04955-2CEE-0246-ADA8-D8A8E05BDFDC}" type="slidenum">
              <a:rPr lang="en-US"/>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2EAE68DD-3D1F-434A-963B-D80228D413F6}" type="datetimeFigureOut">
              <a:rPr lang="en-US" smtClean="0"/>
              <a:pPr/>
              <a:t>2/24/11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8F39B530-C608-354A-A358-CB17E676C5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AE68DD-3D1F-434A-963B-D80228D413F6}"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9B530-C608-354A-A358-CB17E676C5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AE68DD-3D1F-434A-963B-D80228D413F6}"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9B530-C608-354A-A358-CB17E676C5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AE68DD-3D1F-434A-963B-D80228D413F6}"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9B530-C608-354A-A358-CB17E676C53A}"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AE68DD-3D1F-434A-963B-D80228D413F6}" type="datetimeFigureOut">
              <a:rPr lang="en-US" smtClean="0"/>
              <a:pPr/>
              <a:t>2/24/11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9B530-C608-354A-A358-CB17E676C53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EAE68DD-3D1F-434A-963B-D80228D413F6}" type="datetimeFigureOut">
              <a:rPr lang="en-US" smtClean="0"/>
              <a:pPr/>
              <a:t>2/24/11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9B530-C608-354A-A358-CB17E676C53A}"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EAE68DD-3D1F-434A-963B-D80228D413F6}" type="datetimeFigureOut">
              <a:rPr lang="en-US" smtClean="0"/>
              <a:pPr/>
              <a:t>2/24/11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9B530-C608-354A-A358-CB17E676C53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AE68DD-3D1F-434A-963B-D80228D413F6}" type="datetimeFigureOut">
              <a:rPr lang="en-US" smtClean="0"/>
              <a:pPr/>
              <a:t>2/24/11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9B530-C608-354A-A358-CB17E676C53A}"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E68DD-3D1F-434A-963B-D80228D413F6}" type="datetimeFigureOut">
              <a:rPr lang="en-US" smtClean="0"/>
              <a:pPr/>
              <a:t>2/24/11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9B530-C608-354A-A358-CB17E676C5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2EAE68DD-3D1F-434A-963B-D80228D413F6}" type="datetimeFigureOut">
              <a:rPr lang="en-US" smtClean="0"/>
              <a:pPr/>
              <a:t>2/24/11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9B530-C608-354A-A358-CB17E676C53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2EAE68DD-3D1F-434A-963B-D80228D413F6}" type="datetimeFigureOut">
              <a:rPr lang="en-US" smtClean="0"/>
              <a:pPr/>
              <a:t>2/24/11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8F39B530-C608-354A-A358-CB17E676C53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2EAE68DD-3D1F-434A-963B-D80228D413F6}" type="datetimeFigureOut">
              <a:rPr lang="en-US" smtClean="0"/>
              <a:pPr/>
              <a:t>2/24/11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8F39B530-C608-354A-A358-CB17E676C5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package" Target="../embeddings/Microsoft_Word_Document1.docx"/><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ctrTitle"/>
          </p:nvPr>
        </p:nvSpPr>
        <p:spPr>
          <a:xfrm>
            <a:off x="742950" y="1886857"/>
            <a:ext cx="7658100" cy="1542143"/>
          </a:xfrm>
        </p:spPr>
        <p:txBody>
          <a:bodyPr>
            <a:normAutofit/>
            <a:scene3d>
              <a:camera prst="orthographicFront"/>
              <a:lightRig rig="soft" dir="t"/>
            </a:scene3d>
            <a:sp3d prstMaterial="softEdge">
              <a:bevelT w="25400" h="25400"/>
            </a:sp3d>
          </a:bodyPr>
          <a:lstStyle/>
          <a:p>
            <a:pPr algn="ctr">
              <a:defRPr/>
            </a:pPr>
            <a:r>
              <a:rPr lang="en-US" sz="4000" dirty="0" smtClean="0">
                <a:solidFill>
                  <a:srgbClr val="000000"/>
                </a:solidFill>
                <a:effectLst/>
                <a:latin typeface="Lucida Grande"/>
                <a:ea typeface="+mj-ea"/>
                <a:cs typeface="Lucida Grande"/>
              </a:rPr>
              <a:t>MP-7 Safety</a:t>
            </a:r>
            <a:br>
              <a:rPr lang="en-US" sz="4000" dirty="0" smtClean="0">
                <a:solidFill>
                  <a:srgbClr val="000000"/>
                </a:solidFill>
                <a:effectLst/>
                <a:latin typeface="Lucida Grande"/>
                <a:ea typeface="+mj-ea"/>
                <a:cs typeface="Lucida Grande"/>
              </a:rPr>
            </a:br>
            <a:r>
              <a:rPr lang="en-US" sz="2800" dirty="0" smtClean="0">
                <a:solidFill>
                  <a:srgbClr val="000000"/>
                </a:solidFill>
                <a:effectLst/>
                <a:latin typeface="Lucida Grande"/>
                <a:ea typeface="+mj-ea"/>
                <a:cs typeface="Lucida Grande"/>
              </a:rPr>
              <a:t>January 31, 2011</a:t>
            </a:r>
            <a:endParaRPr lang="en-US" sz="4000" dirty="0">
              <a:solidFill>
                <a:srgbClr val="000000"/>
              </a:solidFill>
              <a:effectLst/>
              <a:latin typeface="Lucida Grande"/>
              <a:ea typeface="+mj-ea"/>
              <a:cs typeface="Lucida Grande"/>
            </a:endParaRPr>
          </a:p>
        </p:txBody>
      </p:sp>
      <p:sp>
        <p:nvSpPr>
          <p:cNvPr id="15363" name="Ondertitel 2"/>
          <p:cNvSpPr>
            <a:spLocks noGrp="1"/>
          </p:cNvSpPr>
          <p:nvPr>
            <p:ph type="subTitle" idx="1"/>
          </p:nvPr>
        </p:nvSpPr>
        <p:spPr>
          <a:xfrm>
            <a:off x="2667000" y="4057650"/>
            <a:ext cx="3873500" cy="1200150"/>
          </a:xfrm>
        </p:spPr>
        <p:txBody>
          <a:bodyPr>
            <a:normAutofit/>
          </a:bodyPr>
          <a:lstStyle/>
          <a:p>
            <a:pPr marR="0" algn="ctr" eaLnBrk="1" hangingPunct="1"/>
            <a:r>
              <a:rPr lang="en-US" dirty="0" smtClean="0">
                <a:solidFill>
                  <a:srgbClr val="000000"/>
                </a:solidFill>
                <a:ea typeface="ＭＳ Ｐゴシック" pitchFamily="12" charset="-128"/>
                <a:cs typeface="ＭＳ Ｐゴシック" pitchFamily="12" charset="-128"/>
              </a:rPr>
              <a:t>Medical Monitor: Michael </a:t>
            </a:r>
            <a:r>
              <a:rPr lang="en-US" dirty="0" err="1" smtClean="0">
                <a:solidFill>
                  <a:srgbClr val="000000"/>
                </a:solidFill>
                <a:ea typeface="ＭＳ Ｐゴシック" pitchFamily="12" charset="-128"/>
                <a:cs typeface="ＭＳ Ｐゴシック" pitchFamily="12" charset="-128"/>
              </a:rPr>
              <a:t>Mithoefer</a:t>
            </a:r>
            <a:r>
              <a:rPr lang="en-US" dirty="0" smtClean="0">
                <a:solidFill>
                  <a:srgbClr val="000000"/>
                </a:solidFill>
                <a:ea typeface="ＭＳ Ｐゴシック" pitchFamily="12" charset="-128"/>
                <a:cs typeface="ＭＳ Ｐゴシック" pitchFamily="12" charset="-128"/>
              </a:rPr>
              <a:t>, MD</a:t>
            </a:r>
          </a:p>
        </p:txBody>
      </p:sp>
      <p:pic>
        <p:nvPicPr>
          <p:cNvPr id="15364" name="Picture 3" descr="maps_logo_native.ai"/>
          <p:cNvPicPr>
            <a:picLocks noChangeAspect="1"/>
          </p:cNvPicPr>
          <p:nvPr/>
        </p:nvPicPr>
        <p:blipFill>
          <a:blip r:embed="rId3" cstate="print"/>
          <a:srcRect/>
          <a:stretch>
            <a:fillRect/>
          </a:stretch>
        </p:blipFill>
        <p:spPr bwMode="auto">
          <a:xfrm>
            <a:off x="2603500" y="0"/>
            <a:ext cx="3937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253" y="939147"/>
            <a:ext cx="8230499" cy="5722654"/>
          </a:xfrm>
        </p:spPr>
        <p:txBody>
          <a:bodyPr>
            <a:normAutofit/>
          </a:bodyPr>
          <a:lstStyle/>
          <a:p>
            <a:pPr>
              <a:buNone/>
            </a:pPr>
            <a:r>
              <a:rPr lang="en-US" b="1" dirty="0" smtClean="0">
                <a:solidFill>
                  <a:srgbClr val="000000"/>
                </a:solidFill>
              </a:rPr>
              <a:t>Acute toxicity</a:t>
            </a:r>
          </a:p>
          <a:p>
            <a:r>
              <a:rPr lang="en-US" sz="2000" dirty="0" smtClean="0">
                <a:solidFill>
                  <a:srgbClr val="000000"/>
                </a:solidFill>
              </a:rPr>
              <a:t>Hyperthermia</a:t>
            </a:r>
          </a:p>
          <a:p>
            <a:r>
              <a:rPr lang="en-US" sz="2000" dirty="0" err="1" smtClean="0">
                <a:solidFill>
                  <a:srgbClr val="000000"/>
                </a:solidFill>
              </a:rPr>
              <a:t>Hepatotoxicity</a:t>
            </a:r>
            <a:endParaRPr lang="en-US" sz="2000" dirty="0" smtClean="0">
              <a:solidFill>
                <a:srgbClr val="000000"/>
              </a:solidFill>
            </a:endParaRPr>
          </a:p>
          <a:p>
            <a:r>
              <a:rPr lang="en-US" sz="2000" dirty="0" err="1" smtClean="0">
                <a:solidFill>
                  <a:srgbClr val="000000"/>
                </a:solidFill>
              </a:rPr>
              <a:t>Hyponatremia</a:t>
            </a:r>
            <a:endParaRPr lang="en-US" sz="2000" dirty="0" smtClean="0">
              <a:solidFill>
                <a:srgbClr val="000000"/>
              </a:solidFill>
            </a:endParaRPr>
          </a:p>
          <a:p>
            <a:r>
              <a:rPr lang="en-US" sz="2000" dirty="0" smtClean="0">
                <a:solidFill>
                  <a:srgbClr val="000000"/>
                </a:solidFill>
              </a:rPr>
              <a:t>can be fatal </a:t>
            </a:r>
          </a:p>
          <a:p>
            <a:pPr>
              <a:buNone/>
            </a:pPr>
            <a:endParaRPr lang="en-US" dirty="0" smtClean="0">
              <a:solidFill>
                <a:srgbClr val="000000"/>
              </a:solidFill>
            </a:endParaRPr>
          </a:p>
          <a:p>
            <a:pPr>
              <a:buNone/>
            </a:pPr>
            <a:r>
              <a:rPr lang="en-US" b="1" dirty="0" smtClean="0">
                <a:solidFill>
                  <a:srgbClr val="000000"/>
                </a:solidFill>
              </a:rPr>
              <a:t>Serious MDMA toxicity is rare </a:t>
            </a:r>
          </a:p>
          <a:p>
            <a:r>
              <a:rPr lang="en-US" sz="2000" dirty="0" smtClean="0">
                <a:solidFill>
                  <a:srgbClr val="000000"/>
                </a:solidFill>
              </a:rPr>
              <a:t>millions of users </a:t>
            </a:r>
          </a:p>
          <a:p>
            <a:r>
              <a:rPr lang="en-US" sz="2000" dirty="0" smtClean="0">
                <a:solidFill>
                  <a:srgbClr val="000000"/>
                </a:solidFill>
              </a:rPr>
              <a:t>ecstasy of unknown identity, potency, and purity </a:t>
            </a:r>
          </a:p>
          <a:p>
            <a:r>
              <a:rPr lang="en-US" sz="2000" dirty="0" smtClean="0">
                <a:solidFill>
                  <a:srgbClr val="000000"/>
                </a:solidFill>
              </a:rPr>
              <a:t>estimated MDMA doses that are several times higher than used MDMA therapy trials</a:t>
            </a:r>
          </a:p>
          <a:p>
            <a:pPr lvl="1">
              <a:buNone/>
            </a:pPr>
            <a:endParaRPr lang="en-US" sz="2000" dirty="0" smtClean="0">
              <a:solidFill>
                <a:srgbClr val="000000"/>
              </a:solidFill>
            </a:endParaRPr>
          </a:p>
          <a:p>
            <a:pPr lvl="1" algn="ctr">
              <a:buNone/>
            </a:pPr>
            <a:r>
              <a:rPr lang="en-US" sz="2400" dirty="0" smtClean="0">
                <a:solidFill>
                  <a:srgbClr val="000000"/>
                </a:solidFill>
              </a:rPr>
              <a:t>the majority of ecstasy users visiting emergency departments do so because of anxiety</a:t>
            </a:r>
          </a:p>
          <a:p>
            <a:pPr>
              <a:buNone/>
            </a:pPr>
            <a:endParaRPr lang="en-US" dirty="0" smtClean="0">
              <a:solidFill>
                <a:srgbClr val="000000"/>
              </a:solidFill>
            </a:endParaRPr>
          </a:p>
          <a:p>
            <a:pPr>
              <a:buNone/>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273" y="1473744"/>
            <a:ext cx="8242479" cy="4899404"/>
          </a:xfrm>
        </p:spPr>
        <p:txBody>
          <a:bodyPr>
            <a:normAutofit/>
          </a:bodyPr>
          <a:lstStyle/>
          <a:p>
            <a:pPr>
              <a:buNone/>
            </a:pPr>
            <a:r>
              <a:rPr lang="en-US" b="1" dirty="0" smtClean="0">
                <a:solidFill>
                  <a:srgbClr val="000000"/>
                </a:solidFill>
              </a:rPr>
              <a:t>Serious acute toxicity </a:t>
            </a:r>
            <a:r>
              <a:rPr lang="en-US" sz="2800" b="1" dirty="0" smtClean="0">
                <a:solidFill>
                  <a:srgbClr val="000000"/>
                </a:solidFill>
              </a:rPr>
              <a:t>has occurred</a:t>
            </a:r>
          </a:p>
          <a:p>
            <a:endParaRPr lang="en-US" sz="2800" dirty="0" smtClean="0">
              <a:solidFill>
                <a:srgbClr val="000000"/>
              </a:solidFill>
            </a:endParaRPr>
          </a:p>
          <a:p>
            <a:r>
              <a:rPr lang="en-US" sz="2800" dirty="0" smtClean="0">
                <a:solidFill>
                  <a:srgbClr val="000000"/>
                </a:solidFill>
              </a:rPr>
              <a:t>only in recreational settings</a:t>
            </a:r>
          </a:p>
          <a:p>
            <a:endParaRPr lang="en-US" sz="2800" dirty="0" smtClean="0">
              <a:solidFill>
                <a:srgbClr val="000000"/>
              </a:solidFill>
            </a:endParaRPr>
          </a:p>
          <a:p>
            <a:r>
              <a:rPr lang="en-US" sz="2800" dirty="0" smtClean="0">
                <a:solidFill>
                  <a:srgbClr val="000000"/>
                </a:solidFill>
              </a:rPr>
              <a:t>not in any clinical trials</a:t>
            </a:r>
            <a:endParaRPr lang="en-US" dirty="0" smtClean="0">
              <a:solidFill>
                <a:srgbClr val="000000"/>
              </a:solidFill>
            </a:endParaRPr>
          </a:p>
          <a:p>
            <a:pPr>
              <a:buNone/>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2313"/>
            <a:ext cx="8229600" cy="5677597"/>
          </a:xfrm>
        </p:spPr>
        <p:txBody>
          <a:bodyPr>
            <a:normAutofit fontScale="70000" lnSpcReduction="20000"/>
          </a:bodyPr>
          <a:lstStyle/>
          <a:p>
            <a:pPr>
              <a:buNone/>
            </a:pPr>
            <a:r>
              <a:rPr lang="en-US" sz="5120" b="1" dirty="0" smtClean="0">
                <a:solidFill>
                  <a:srgbClr val="000000"/>
                </a:solidFill>
              </a:rPr>
              <a:t>MDMA Long-term Toxicity?</a:t>
            </a:r>
          </a:p>
          <a:p>
            <a:endParaRPr lang="en-US" dirty="0" smtClean="0">
              <a:solidFill>
                <a:srgbClr val="000000"/>
              </a:solidFill>
            </a:endParaRPr>
          </a:p>
          <a:p>
            <a:r>
              <a:rPr lang="en-US" sz="2857" dirty="0" smtClean="0">
                <a:solidFill>
                  <a:srgbClr val="000000"/>
                </a:solidFill>
              </a:rPr>
              <a:t>animal studies: long-term </a:t>
            </a:r>
            <a:r>
              <a:rPr lang="en-US" sz="2857" dirty="0" err="1" smtClean="0">
                <a:solidFill>
                  <a:srgbClr val="000000"/>
                </a:solidFill>
              </a:rPr>
              <a:t>serotonergic</a:t>
            </a:r>
            <a:r>
              <a:rPr lang="en-US" sz="2857" dirty="0" smtClean="0">
                <a:solidFill>
                  <a:srgbClr val="000000"/>
                </a:solidFill>
              </a:rPr>
              <a:t> brain changes after high dose MDMA regimens</a:t>
            </a:r>
          </a:p>
          <a:p>
            <a:pPr>
              <a:buNone/>
            </a:pPr>
            <a:r>
              <a:rPr lang="en-US" sz="2857" dirty="0" smtClean="0">
                <a:solidFill>
                  <a:srgbClr val="000000"/>
                </a:solidFill>
              </a:rPr>
              <a:t> </a:t>
            </a:r>
          </a:p>
          <a:p>
            <a:r>
              <a:rPr lang="en-US" sz="2857" dirty="0" smtClean="0">
                <a:solidFill>
                  <a:srgbClr val="000000"/>
                </a:solidFill>
              </a:rPr>
              <a:t>some studies suggest clinically subtle </a:t>
            </a:r>
            <a:r>
              <a:rPr lang="en-US" sz="2857" dirty="0" err="1" smtClean="0">
                <a:solidFill>
                  <a:srgbClr val="000000"/>
                </a:solidFill>
              </a:rPr>
              <a:t>neurocognitive</a:t>
            </a:r>
            <a:r>
              <a:rPr lang="en-US" sz="2857" dirty="0" smtClean="0">
                <a:solidFill>
                  <a:srgbClr val="000000"/>
                </a:solidFill>
              </a:rPr>
              <a:t> changes in a subset of repeated users of illicit MDMA and other drugs</a:t>
            </a:r>
          </a:p>
          <a:p>
            <a:pPr>
              <a:buNone/>
            </a:pPr>
            <a:r>
              <a:rPr lang="en-US" sz="2857" dirty="0" smtClean="0">
                <a:solidFill>
                  <a:srgbClr val="000000"/>
                </a:solidFill>
              </a:rPr>
              <a:t> </a:t>
            </a:r>
          </a:p>
          <a:p>
            <a:r>
              <a:rPr lang="en-US" sz="2857" dirty="0" smtClean="0">
                <a:solidFill>
                  <a:srgbClr val="000000"/>
                </a:solidFill>
              </a:rPr>
              <a:t>Phase I  &amp; Phase II data – MDMA in clinical research settings unlikely to cause persisting measurable reduction in serotonin function or lasting </a:t>
            </a:r>
            <a:r>
              <a:rPr lang="en-US" sz="2857" dirty="0" err="1" smtClean="0">
                <a:solidFill>
                  <a:srgbClr val="000000"/>
                </a:solidFill>
              </a:rPr>
              <a:t>neurocognitive</a:t>
            </a:r>
            <a:r>
              <a:rPr lang="en-US" sz="2857" dirty="0" smtClean="0">
                <a:solidFill>
                  <a:srgbClr val="000000"/>
                </a:solidFill>
              </a:rPr>
              <a:t> deficits</a:t>
            </a:r>
          </a:p>
          <a:p>
            <a:pPr>
              <a:buNone/>
            </a:pPr>
            <a:r>
              <a:rPr lang="en-US" sz="2857" dirty="0" smtClean="0">
                <a:solidFill>
                  <a:srgbClr val="000000"/>
                </a:solidFill>
              </a:rPr>
              <a:t> </a:t>
            </a:r>
          </a:p>
          <a:p>
            <a:r>
              <a:rPr lang="en-US" sz="2857" dirty="0" smtClean="0">
                <a:solidFill>
                  <a:srgbClr val="000000"/>
                </a:solidFill>
              </a:rPr>
              <a:t>Performance not affected by participation in clinical MDMA trials</a:t>
            </a:r>
          </a:p>
          <a:p>
            <a:pPr lvl="1"/>
            <a:r>
              <a:rPr lang="en-US" sz="2571" dirty="0" smtClean="0">
                <a:solidFill>
                  <a:srgbClr val="000000"/>
                </a:solidFill>
              </a:rPr>
              <a:t>Tests of </a:t>
            </a:r>
            <a:r>
              <a:rPr lang="en-US" sz="2571" dirty="0" err="1" smtClean="0">
                <a:solidFill>
                  <a:srgbClr val="000000"/>
                </a:solidFill>
              </a:rPr>
              <a:t>neurocognitive</a:t>
            </a:r>
            <a:r>
              <a:rPr lang="en-US" sz="2571" dirty="0" smtClean="0">
                <a:solidFill>
                  <a:srgbClr val="000000"/>
                </a:solidFill>
              </a:rPr>
              <a:t> function –  no change pre and post MDMA or placebo</a:t>
            </a:r>
          </a:p>
          <a:p>
            <a:pPr lvl="1"/>
            <a:r>
              <a:rPr lang="en-US" sz="2571" dirty="0" smtClean="0">
                <a:solidFill>
                  <a:srgbClr val="000000"/>
                </a:solidFill>
              </a:rPr>
              <a:t>Positron emission tomography (PET) data - no change in estimated serotonin transporter binding sites 4 weeks after a dose of MDMA similar to dose used in MAPS trials   </a:t>
            </a:r>
          </a:p>
          <a:p>
            <a:endParaRPr lang="en-US"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3926"/>
            <a:ext cx="8686800" cy="5859855"/>
          </a:xfrm>
        </p:spPr>
        <p:txBody>
          <a:bodyPr>
            <a:normAutofit fontScale="25000" lnSpcReduction="20000"/>
          </a:bodyPr>
          <a:lstStyle/>
          <a:p>
            <a:pPr>
              <a:buNone/>
            </a:pPr>
            <a:r>
              <a:rPr lang="en-US" sz="12800" b="1" dirty="0" smtClean="0">
                <a:solidFill>
                  <a:srgbClr val="000000"/>
                </a:solidFill>
              </a:rPr>
              <a:t>Abuse liability  -  Recreational setting:</a:t>
            </a:r>
          </a:p>
          <a:p>
            <a:pPr>
              <a:buNone/>
            </a:pPr>
            <a:endParaRPr lang="en-US" sz="12800" dirty="0" smtClean="0">
              <a:solidFill>
                <a:srgbClr val="000000"/>
              </a:solidFill>
            </a:endParaRPr>
          </a:p>
          <a:p>
            <a:r>
              <a:rPr lang="en-US" sz="8000" dirty="0" smtClean="0">
                <a:solidFill>
                  <a:srgbClr val="000000"/>
                </a:solidFill>
              </a:rPr>
              <a:t>U.S. Schedule 1:  includes drugs with high abuse potential and no known medical use</a:t>
            </a:r>
          </a:p>
          <a:p>
            <a:endParaRPr lang="en-US" sz="8000" dirty="0" smtClean="0">
              <a:solidFill>
                <a:srgbClr val="000000"/>
              </a:solidFill>
            </a:endParaRPr>
          </a:p>
          <a:p>
            <a:r>
              <a:rPr lang="en-US" sz="8000" dirty="0" smtClean="0">
                <a:solidFill>
                  <a:srgbClr val="000000"/>
                </a:solidFill>
              </a:rPr>
              <a:t>Self-administration studies in animals: abuse liability isn’t high</a:t>
            </a:r>
          </a:p>
          <a:p>
            <a:endParaRPr lang="en-US" sz="8000" dirty="0" smtClean="0">
              <a:solidFill>
                <a:srgbClr val="000000"/>
              </a:solidFill>
            </a:endParaRPr>
          </a:p>
          <a:p>
            <a:r>
              <a:rPr lang="en-US" sz="8000" dirty="0" smtClean="0">
                <a:solidFill>
                  <a:srgbClr val="000000"/>
                </a:solidFill>
              </a:rPr>
              <a:t>Abuse liability in monkeys: </a:t>
            </a:r>
            <a:r>
              <a:rPr lang="en-US" sz="8000" dirty="0" err="1" smtClean="0">
                <a:solidFill>
                  <a:srgbClr val="000000"/>
                </a:solidFill>
              </a:rPr>
              <a:t>psychostimulants</a:t>
            </a:r>
            <a:r>
              <a:rPr lang="en-US" sz="8000" dirty="0" smtClean="0">
                <a:solidFill>
                  <a:srgbClr val="000000"/>
                </a:solidFill>
              </a:rPr>
              <a:t> &gt; MDMA</a:t>
            </a:r>
          </a:p>
          <a:p>
            <a:pPr>
              <a:buNone/>
            </a:pPr>
            <a:r>
              <a:rPr lang="en-US" sz="8000" dirty="0" smtClean="0">
                <a:solidFill>
                  <a:srgbClr val="000000"/>
                </a:solidFill>
              </a:rPr>
              <a:t> </a:t>
            </a:r>
          </a:p>
          <a:p>
            <a:r>
              <a:rPr lang="en-US" sz="8000" dirty="0" smtClean="0">
                <a:solidFill>
                  <a:srgbClr val="000000"/>
                </a:solidFill>
              </a:rPr>
              <a:t>A small percentage of individuals develop ecstasy abuse or dependence</a:t>
            </a:r>
          </a:p>
          <a:p>
            <a:endParaRPr lang="en-US" sz="8000" dirty="0" smtClean="0">
              <a:solidFill>
                <a:srgbClr val="000000"/>
              </a:solidFill>
            </a:endParaRPr>
          </a:p>
          <a:p>
            <a:r>
              <a:rPr lang="en-US" sz="8000" dirty="0" smtClean="0">
                <a:solidFill>
                  <a:srgbClr val="000000"/>
                </a:solidFill>
              </a:rPr>
              <a:t>Taken together human and nonhuman studies </a:t>
            </a:r>
          </a:p>
          <a:p>
            <a:pPr lvl="1"/>
            <a:r>
              <a:rPr lang="en-US" sz="7200" dirty="0" smtClean="0">
                <a:solidFill>
                  <a:srgbClr val="000000"/>
                </a:solidFill>
              </a:rPr>
              <a:t>moderate abuse potential</a:t>
            </a:r>
          </a:p>
          <a:p>
            <a:pPr lvl="1"/>
            <a:r>
              <a:rPr lang="en-US" sz="7600" dirty="0" smtClean="0">
                <a:solidFill>
                  <a:srgbClr val="000000"/>
                </a:solidFill>
              </a:rPr>
              <a:t>higher than “classic hallucinogens” like psilocybin </a:t>
            </a:r>
          </a:p>
          <a:p>
            <a:pPr lvl="1"/>
            <a:r>
              <a:rPr lang="en-US" sz="7400" dirty="0" smtClean="0">
                <a:solidFill>
                  <a:srgbClr val="000000"/>
                </a:solidFill>
              </a:rPr>
              <a:t>lower than </a:t>
            </a:r>
            <a:r>
              <a:rPr lang="en-US" sz="7400" dirty="0" err="1" smtClean="0">
                <a:solidFill>
                  <a:srgbClr val="000000"/>
                </a:solidFill>
              </a:rPr>
              <a:t>psychostimulants</a:t>
            </a:r>
            <a:r>
              <a:rPr lang="en-US" sz="7400" dirty="0" smtClean="0">
                <a:solidFill>
                  <a:srgbClr val="000000"/>
                </a:solidFill>
              </a:rPr>
              <a:t> (e.g. cocaine, methamphetamine)</a:t>
            </a:r>
          </a:p>
          <a:p>
            <a:pPr lvl="1"/>
            <a:endParaRPr lang="en-US" sz="5000" dirty="0" smtClean="0">
              <a:solidFill>
                <a:srgbClr val="000000"/>
              </a:solidFill>
            </a:endParaRPr>
          </a:p>
          <a:p>
            <a:pPr lvl="1"/>
            <a:endParaRPr lang="en-US" sz="5000" dirty="0" smtClean="0">
              <a:solidFill>
                <a:srgbClr val="000000"/>
              </a:solidFill>
            </a:endParaRPr>
          </a:p>
          <a:p>
            <a:pPr lvl="1"/>
            <a:endParaRPr lang="en-US" sz="5000" dirty="0" smtClean="0">
              <a:solidFill>
                <a:srgbClr val="000000"/>
              </a:solidFill>
            </a:endParaRPr>
          </a:p>
          <a:p>
            <a:pPr lvl="1">
              <a:buNone/>
            </a:pPr>
            <a:endParaRPr lang="en-US" sz="5000" dirty="0" smtClean="0">
              <a:solidFill>
                <a:srgbClr val="000000"/>
              </a:solidFill>
            </a:endParaRPr>
          </a:p>
          <a:p>
            <a:pPr>
              <a:buNone/>
            </a:pPr>
            <a:endParaRPr lang="en-US" dirty="0" smtClean="0">
              <a:solidFill>
                <a:srgbClr val="000000"/>
              </a:solidFill>
            </a:endParaRPr>
          </a:p>
          <a:p>
            <a:pPr>
              <a:buNone/>
            </a:pPr>
            <a:r>
              <a:rPr lang="en-US" dirty="0" smtClean="0">
                <a:solidFill>
                  <a:srgbClr val="000000"/>
                </a:solidFill>
              </a:rPr>
              <a:t>	</a:t>
            </a:r>
          </a:p>
          <a:p>
            <a:pPr>
              <a:buNone/>
            </a:pPr>
            <a:endParaRPr lang="en-US" sz="5091" dirty="0" smtClean="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7034"/>
            <a:ext cx="8229600" cy="5193395"/>
          </a:xfrm>
        </p:spPr>
        <p:txBody>
          <a:bodyPr>
            <a:normAutofit lnSpcReduction="10000"/>
          </a:bodyPr>
          <a:lstStyle/>
          <a:p>
            <a:pPr>
              <a:buNone/>
            </a:pPr>
            <a:r>
              <a:rPr lang="en-US" sz="3200" b="1" dirty="0" smtClean="0">
                <a:solidFill>
                  <a:srgbClr val="000000"/>
                </a:solidFill>
              </a:rPr>
              <a:t>Abuse liability - therapeutic setting: </a:t>
            </a:r>
          </a:p>
          <a:p>
            <a:endParaRPr lang="en-US" sz="2400" dirty="0" smtClean="0">
              <a:solidFill>
                <a:srgbClr val="000000"/>
              </a:solidFill>
            </a:endParaRPr>
          </a:p>
          <a:p>
            <a:r>
              <a:rPr lang="en-US" sz="2400" dirty="0" smtClean="0">
                <a:solidFill>
                  <a:srgbClr val="000000"/>
                </a:solidFill>
              </a:rPr>
              <a:t>Swiss sample of largely drug-naïve participants after receiving MDMA in a controlled research -   0 / 74 expressed interest in taking MDMA as a recreational drug</a:t>
            </a:r>
          </a:p>
          <a:p>
            <a:pPr>
              <a:buNone/>
            </a:pPr>
            <a:endParaRPr lang="en-US" sz="2400" dirty="0" smtClean="0">
              <a:solidFill>
                <a:srgbClr val="000000"/>
              </a:solidFill>
            </a:endParaRPr>
          </a:p>
          <a:p>
            <a:pPr>
              <a:buNone/>
            </a:pPr>
            <a:r>
              <a:rPr lang="en-US" sz="2400" dirty="0" smtClean="0">
                <a:solidFill>
                  <a:srgbClr val="000000"/>
                </a:solidFill>
              </a:rPr>
              <a:t>In Phase 2 MDMA-assisted psychotherapy trials:</a:t>
            </a:r>
          </a:p>
          <a:p>
            <a:r>
              <a:rPr lang="en-US" sz="2400" dirty="0" smtClean="0">
                <a:solidFill>
                  <a:srgbClr val="000000"/>
                </a:solidFill>
              </a:rPr>
              <a:t>U.S. study: 1/20 reported trying MDMA after the research</a:t>
            </a:r>
          </a:p>
          <a:p>
            <a:r>
              <a:rPr lang="en-US" sz="2400" dirty="0" smtClean="0">
                <a:solidFill>
                  <a:srgbClr val="000000"/>
                </a:solidFill>
              </a:rPr>
              <a:t>Swiss study: 0/12 reported trying MDMA after the research</a:t>
            </a:r>
          </a:p>
          <a:p>
            <a:pPr lvl="1">
              <a:buNone/>
            </a:pPr>
            <a:r>
              <a:rPr lang="en-US" sz="2000" dirty="0" smtClean="0">
                <a:solidFill>
                  <a:srgbClr val="000000"/>
                </a:solidFill>
              </a:rPr>
              <a:t> </a:t>
            </a: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488" y="974923"/>
            <a:ext cx="8229600" cy="5567035"/>
          </a:xfrm>
        </p:spPr>
        <p:txBody>
          <a:bodyPr>
            <a:normAutofit/>
          </a:bodyPr>
          <a:lstStyle/>
          <a:p>
            <a:pPr>
              <a:buNone/>
            </a:pPr>
            <a:r>
              <a:rPr lang="en-US" b="1" dirty="0" smtClean="0">
                <a:solidFill>
                  <a:srgbClr val="000000"/>
                </a:solidFill>
              </a:rPr>
              <a:t>Subjective effects </a:t>
            </a:r>
          </a:p>
          <a:p>
            <a:r>
              <a:rPr lang="en-US" sz="2400" dirty="0" smtClean="0">
                <a:solidFill>
                  <a:srgbClr val="000000"/>
                </a:solidFill>
              </a:rPr>
              <a:t>appear 30 – 60 minutes after ingestion</a:t>
            </a:r>
          </a:p>
          <a:p>
            <a:r>
              <a:rPr lang="en-US" sz="2400" dirty="0" smtClean="0">
                <a:solidFill>
                  <a:srgbClr val="000000"/>
                </a:solidFill>
              </a:rPr>
              <a:t>peak effects at 1 - 2 hours </a:t>
            </a:r>
          </a:p>
          <a:p>
            <a:r>
              <a:rPr lang="en-US" sz="2400" dirty="0" smtClean="0">
                <a:solidFill>
                  <a:srgbClr val="000000"/>
                </a:solidFill>
              </a:rPr>
              <a:t>last from 3 - 6 hours</a:t>
            </a:r>
          </a:p>
          <a:p>
            <a:pPr>
              <a:buNone/>
            </a:pPr>
            <a:endParaRPr lang="en-US" b="1" dirty="0" smtClean="0">
              <a:solidFill>
                <a:srgbClr val="000000"/>
              </a:solidFill>
            </a:endParaRPr>
          </a:p>
          <a:p>
            <a:pPr>
              <a:buNone/>
            </a:pPr>
            <a:r>
              <a:rPr lang="en-US" b="1" dirty="0" smtClean="0">
                <a:solidFill>
                  <a:srgbClr val="000000"/>
                </a:solidFill>
              </a:rPr>
              <a:t>Volunteers reported</a:t>
            </a:r>
          </a:p>
          <a:p>
            <a:r>
              <a:rPr lang="en-US" sz="2400" dirty="0" smtClean="0">
                <a:solidFill>
                  <a:srgbClr val="000000"/>
                </a:solidFill>
              </a:rPr>
              <a:t>“heightened senses” </a:t>
            </a:r>
          </a:p>
          <a:p>
            <a:r>
              <a:rPr lang="en-US" sz="2400" dirty="0" smtClean="0">
                <a:solidFill>
                  <a:srgbClr val="000000"/>
                </a:solidFill>
              </a:rPr>
              <a:t>slight changes in perception </a:t>
            </a:r>
          </a:p>
          <a:p>
            <a:pPr lvl="1"/>
            <a:r>
              <a:rPr lang="en-US" sz="2000" dirty="0" smtClean="0">
                <a:solidFill>
                  <a:srgbClr val="000000"/>
                </a:solidFill>
              </a:rPr>
              <a:t>brightness of the room or colors</a:t>
            </a:r>
          </a:p>
          <a:p>
            <a:pPr lvl="1"/>
            <a:r>
              <a:rPr lang="en-US" sz="2000" dirty="0" smtClean="0">
                <a:solidFill>
                  <a:srgbClr val="000000"/>
                </a:solidFill>
              </a:rPr>
              <a:t>sounds seeming closer or farther away</a:t>
            </a:r>
          </a:p>
          <a:p>
            <a:pPr lvl="1"/>
            <a:r>
              <a:rPr lang="en-US" sz="2000" dirty="0" smtClean="0">
                <a:solidFill>
                  <a:srgbClr val="000000"/>
                </a:solidFill>
              </a:rPr>
              <a:t>simple visual distortions</a:t>
            </a:r>
          </a:p>
          <a:p>
            <a:pPr lvl="1"/>
            <a:r>
              <a:rPr lang="en-US" sz="2000" dirty="0" smtClean="0">
                <a:solidFill>
                  <a:srgbClr val="000000"/>
                </a:solidFill>
              </a:rPr>
              <a:t>altered time perception</a:t>
            </a:r>
          </a:p>
          <a:p>
            <a:pPr lvl="1"/>
            <a:r>
              <a:rPr lang="en-US" sz="2000" dirty="0" smtClean="0">
                <a:solidFill>
                  <a:srgbClr val="000000"/>
                </a:solidFill>
              </a:rPr>
              <a:t>changed meaning or significance of perceptions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912313"/>
            <a:ext cx="8229600" cy="5629645"/>
          </a:xfrm>
        </p:spPr>
        <p:txBody>
          <a:bodyPr>
            <a:noAutofit/>
          </a:bodyPr>
          <a:lstStyle/>
          <a:p>
            <a:pPr>
              <a:buNone/>
            </a:pPr>
            <a:r>
              <a:rPr lang="en-US" sz="3000" dirty="0" smtClean="0">
                <a:solidFill>
                  <a:srgbClr val="000000"/>
                </a:solidFill>
              </a:rPr>
              <a:t>Volunteers maintained insight about their experience</a:t>
            </a:r>
          </a:p>
          <a:p>
            <a:r>
              <a:rPr lang="en-US" sz="2400" dirty="0" smtClean="0">
                <a:solidFill>
                  <a:srgbClr val="000000"/>
                </a:solidFill>
              </a:rPr>
              <a:t>Little indication of any strong alterations to the sense of self or control over the experience </a:t>
            </a:r>
          </a:p>
          <a:p>
            <a:pPr>
              <a:buNone/>
            </a:pPr>
            <a:endParaRPr lang="en-US" sz="3000" dirty="0" smtClean="0">
              <a:solidFill>
                <a:srgbClr val="000000"/>
              </a:solidFill>
            </a:endParaRPr>
          </a:p>
          <a:p>
            <a:pPr>
              <a:buNone/>
            </a:pPr>
            <a:r>
              <a:rPr lang="en-US" sz="3000" dirty="0" smtClean="0">
                <a:solidFill>
                  <a:srgbClr val="000000"/>
                </a:solidFill>
              </a:rPr>
              <a:t>Sense of </a:t>
            </a:r>
            <a:r>
              <a:rPr lang="en-US" sz="3000" b="1" dirty="0" smtClean="0">
                <a:solidFill>
                  <a:srgbClr val="000000"/>
                </a:solidFill>
              </a:rPr>
              <a:t>wellbeing/bliss</a:t>
            </a:r>
            <a:r>
              <a:rPr lang="en-US" sz="3000" dirty="0" smtClean="0">
                <a:solidFill>
                  <a:srgbClr val="000000"/>
                </a:solidFill>
              </a:rPr>
              <a:t> and/or </a:t>
            </a:r>
            <a:r>
              <a:rPr lang="en-US" sz="3000" b="1" dirty="0" smtClean="0">
                <a:solidFill>
                  <a:srgbClr val="000000"/>
                </a:solidFill>
              </a:rPr>
              <a:t>anxiety and </a:t>
            </a:r>
            <a:r>
              <a:rPr lang="en-US" sz="3000" b="1" dirty="0" err="1" smtClean="0">
                <a:solidFill>
                  <a:srgbClr val="000000"/>
                </a:solidFill>
              </a:rPr>
              <a:t>dysphoria</a:t>
            </a:r>
            <a:endParaRPr lang="en-US" sz="3000" b="1" dirty="0" smtClean="0">
              <a:solidFill>
                <a:srgbClr val="000000"/>
              </a:solidFill>
            </a:endParaRPr>
          </a:p>
          <a:p>
            <a:r>
              <a:rPr lang="en-US" sz="2400" dirty="0" smtClean="0">
                <a:solidFill>
                  <a:srgbClr val="000000"/>
                </a:solidFill>
              </a:rPr>
              <a:t>Sociability</a:t>
            </a:r>
          </a:p>
          <a:p>
            <a:r>
              <a:rPr lang="en-US" sz="2400" dirty="0" smtClean="0">
                <a:solidFill>
                  <a:srgbClr val="000000"/>
                </a:solidFill>
              </a:rPr>
              <a:t>Self-confidence</a:t>
            </a:r>
          </a:p>
          <a:p>
            <a:r>
              <a:rPr lang="en-US" sz="2400" dirty="0" smtClean="0">
                <a:solidFill>
                  <a:srgbClr val="000000"/>
                </a:solidFill>
              </a:rPr>
              <a:t>Extroversion</a:t>
            </a:r>
          </a:p>
          <a:p>
            <a:r>
              <a:rPr lang="en-US" sz="2400" dirty="0" smtClean="0">
                <a:solidFill>
                  <a:srgbClr val="000000"/>
                </a:solidFill>
              </a:rPr>
              <a:t>Processing painful experiences and emotions</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000000"/>
                </a:solidFill>
              </a:rPr>
              <a:t>   </a:t>
            </a:r>
          </a:p>
          <a:p>
            <a:pPr algn="ctr">
              <a:buNone/>
            </a:pPr>
            <a:r>
              <a:rPr lang="en-US" dirty="0" smtClean="0">
                <a:solidFill>
                  <a:srgbClr val="000000"/>
                </a:solidFill>
              </a:rPr>
              <a:t>“I don’t know why they call this ecstasy!”</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5425"/>
            <a:ext cx="8229600" cy="5002258"/>
          </a:xfrm>
        </p:spPr>
        <p:txBody>
          <a:bodyPr>
            <a:normAutofit lnSpcReduction="10000"/>
          </a:bodyPr>
          <a:lstStyle/>
          <a:p>
            <a:pPr>
              <a:buNone/>
            </a:pPr>
            <a:r>
              <a:rPr lang="en-US" b="1" dirty="0" smtClean="0">
                <a:solidFill>
                  <a:srgbClr val="000000"/>
                </a:solidFill>
              </a:rPr>
              <a:t>Effects of MDMA</a:t>
            </a:r>
          </a:p>
          <a:p>
            <a:r>
              <a:rPr lang="en-US" dirty="0" smtClean="0">
                <a:solidFill>
                  <a:srgbClr val="000000"/>
                </a:solidFill>
              </a:rPr>
              <a:t>often increase in positive mood</a:t>
            </a:r>
          </a:p>
          <a:p>
            <a:endParaRPr lang="en-US" sz="1200" dirty="0" smtClean="0">
              <a:solidFill>
                <a:srgbClr val="000000"/>
              </a:solidFill>
            </a:endParaRPr>
          </a:p>
          <a:p>
            <a:r>
              <a:rPr lang="en-US" dirty="0" smtClean="0">
                <a:solidFill>
                  <a:srgbClr val="000000"/>
                </a:solidFill>
              </a:rPr>
              <a:t>increased access to emotionally intense material</a:t>
            </a:r>
          </a:p>
          <a:p>
            <a:pPr>
              <a:buNone/>
            </a:pPr>
            <a:endParaRPr lang="en-US" sz="1200" dirty="0" smtClean="0">
              <a:solidFill>
                <a:srgbClr val="000000"/>
              </a:solidFill>
            </a:endParaRPr>
          </a:p>
          <a:p>
            <a:r>
              <a:rPr lang="en-US" dirty="0" smtClean="0">
                <a:solidFill>
                  <a:srgbClr val="000000"/>
                </a:solidFill>
              </a:rPr>
              <a:t>increased interpersonal trust and compassion for the self and others – may help therapeutic alliance</a:t>
            </a:r>
          </a:p>
          <a:p>
            <a:pPr>
              <a:buNone/>
            </a:pPr>
            <a:endParaRPr lang="en-US" sz="1200" dirty="0" smtClean="0">
              <a:solidFill>
                <a:srgbClr val="000000"/>
              </a:solidFill>
            </a:endParaRPr>
          </a:p>
          <a:p>
            <a:r>
              <a:rPr lang="en-US" dirty="0" smtClean="0">
                <a:solidFill>
                  <a:srgbClr val="000000"/>
                </a:solidFill>
              </a:rPr>
              <a:t>may reduce anxiety</a:t>
            </a:r>
          </a:p>
          <a:p>
            <a:pPr lvl="1"/>
            <a:r>
              <a:rPr lang="en-US" dirty="0" smtClean="0">
                <a:solidFill>
                  <a:srgbClr val="000000"/>
                </a:solidFill>
              </a:rPr>
              <a:t>without depressing the </a:t>
            </a:r>
            <a:r>
              <a:rPr lang="en-US" dirty="0" err="1" smtClean="0">
                <a:solidFill>
                  <a:srgbClr val="000000"/>
                </a:solidFill>
              </a:rPr>
              <a:t>sensorium</a:t>
            </a:r>
            <a:endParaRPr lang="en-US" dirty="0" smtClean="0">
              <a:solidFill>
                <a:srgbClr val="000000"/>
              </a:solidFill>
            </a:endParaRPr>
          </a:p>
          <a:p>
            <a:pPr lvl="1"/>
            <a:r>
              <a:rPr lang="en-US" dirty="0" smtClean="0">
                <a:solidFill>
                  <a:srgbClr val="000000"/>
                </a:solidFill>
              </a:rPr>
              <a:t>without inhibiting capacity to experience, reflect upon and communicate about intense emotions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2314"/>
            <a:ext cx="8229600" cy="4149544"/>
          </a:xfrm>
        </p:spPr>
        <p:txBody>
          <a:bodyPr>
            <a:normAutofit fontScale="92500" lnSpcReduction="10000"/>
          </a:bodyPr>
          <a:lstStyle/>
          <a:p>
            <a:pPr>
              <a:buNone/>
            </a:pPr>
            <a:endParaRPr lang="en-US" dirty="0" smtClean="0">
              <a:solidFill>
                <a:srgbClr val="000000"/>
              </a:solidFill>
            </a:endParaRPr>
          </a:p>
          <a:p>
            <a:pPr>
              <a:buNone/>
            </a:pPr>
            <a:r>
              <a:rPr lang="en-US" b="1" dirty="0" smtClean="0">
                <a:solidFill>
                  <a:srgbClr val="000000"/>
                </a:solidFill>
              </a:rPr>
              <a:t>Effects of MDMA</a:t>
            </a:r>
          </a:p>
          <a:p>
            <a:pPr>
              <a:buNone/>
            </a:pPr>
            <a:endParaRPr lang="en-US" dirty="0" smtClean="0">
              <a:solidFill>
                <a:srgbClr val="000000"/>
              </a:solidFill>
            </a:endParaRPr>
          </a:p>
          <a:p>
            <a:r>
              <a:rPr lang="en-US" dirty="0" smtClean="0">
                <a:solidFill>
                  <a:srgbClr val="000000"/>
                </a:solidFill>
              </a:rPr>
              <a:t>may increase anxiety</a:t>
            </a:r>
          </a:p>
          <a:p>
            <a:pPr lvl="1"/>
            <a:r>
              <a:rPr lang="en-US" dirty="0" smtClean="0">
                <a:solidFill>
                  <a:srgbClr val="000000"/>
                </a:solidFill>
              </a:rPr>
              <a:t>transiently during onset</a:t>
            </a:r>
          </a:p>
          <a:p>
            <a:pPr lvl="1"/>
            <a:r>
              <a:rPr lang="en-US" dirty="0" smtClean="0">
                <a:solidFill>
                  <a:srgbClr val="000000"/>
                </a:solidFill>
              </a:rPr>
              <a:t>later associated with emotional processing</a:t>
            </a:r>
          </a:p>
          <a:p>
            <a:pPr lvl="1">
              <a:buNone/>
            </a:pPr>
            <a:endParaRPr lang="en-US" dirty="0" smtClean="0">
              <a:solidFill>
                <a:srgbClr val="000000"/>
              </a:solidFill>
            </a:endParaRPr>
          </a:p>
          <a:p>
            <a:r>
              <a:rPr lang="en-US" dirty="0" smtClean="0">
                <a:solidFill>
                  <a:srgbClr val="000000"/>
                </a:solidFill>
              </a:rPr>
              <a:t>unusual, innovative shifts in thinking and perception</a:t>
            </a:r>
          </a:p>
          <a:p>
            <a:pPr lvl="1"/>
            <a:r>
              <a:rPr lang="en-US" dirty="0" smtClean="0">
                <a:solidFill>
                  <a:srgbClr val="000000"/>
                </a:solidFill>
              </a:rPr>
              <a:t>new perspectives about past experiences or current reality</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312" y="1495778"/>
            <a:ext cx="8229600" cy="5459074"/>
          </a:xfrm>
        </p:spPr>
        <p:txBody>
          <a:bodyPr>
            <a:normAutofit/>
          </a:bodyPr>
          <a:lstStyle/>
          <a:p>
            <a:pPr>
              <a:buNone/>
            </a:pPr>
            <a:r>
              <a:rPr lang="en-US" sz="1800" dirty="0" smtClean="0">
                <a:solidFill>
                  <a:srgbClr val="000000"/>
                </a:solidFill>
              </a:rPr>
              <a:t>Can be found in….</a:t>
            </a:r>
          </a:p>
          <a:p>
            <a:r>
              <a:rPr lang="en-US" sz="2800" dirty="0" smtClean="0">
                <a:solidFill>
                  <a:srgbClr val="000000"/>
                </a:solidFill>
              </a:rPr>
              <a:t>MDMA Investigator’s Brochure, 6</a:t>
            </a:r>
            <a:r>
              <a:rPr lang="en-US" sz="2800" baseline="30000" dirty="0" smtClean="0">
                <a:solidFill>
                  <a:srgbClr val="000000"/>
                </a:solidFill>
              </a:rPr>
              <a:t>th</a:t>
            </a:r>
            <a:r>
              <a:rPr lang="en-US" sz="2800" dirty="0" smtClean="0">
                <a:solidFill>
                  <a:srgbClr val="000000"/>
                </a:solidFill>
              </a:rPr>
              <a:t> edition September 2010</a:t>
            </a:r>
          </a:p>
          <a:p>
            <a:r>
              <a:rPr lang="en-US" sz="2800" dirty="0" smtClean="0">
                <a:solidFill>
                  <a:srgbClr val="000000"/>
                </a:solidFill>
              </a:rPr>
              <a:t>Literature Review annual updates</a:t>
            </a:r>
          </a:p>
          <a:p>
            <a:pPr algn="ctr">
              <a:buNone/>
            </a:pPr>
            <a:r>
              <a:rPr lang="en-US" dirty="0" smtClean="0">
                <a:solidFill>
                  <a:srgbClr val="000000"/>
                </a:solidFill>
              </a:rPr>
              <a:t>	</a:t>
            </a:r>
            <a:endParaRPr lang="en-US" b="1" dirty="0" smtClean="0">
              <a:solidFill>
                <a:srgbClr val="000000"/>
              </a:solidFill>
            </a:endParaRPr>
          </a:p>
          <a:p>
            <a:pPr algn="ctr">
              <a:buNone/>
            </a:pPr>
            <a:r>
              <a:rPr lang="en-US" b="1" dirty="0" smtClean="0">
                <a:solidFill>
                  <a:srgbClr val="000000"/>
                </a:solidFill>
              </a:rPr>
              <a:t>Lisa Jerome </a:t>
            </a:r>
            <a:r>
              <a:rPr lang="en-US" b="1" dirty="0" err="1" smtClean="0">
                <a:solidFill>
                  <a:srgbClr val="000000"/>
                </a:solidFill>
              </a:rPr>
              <a:t>Ph.D</a:t>
            </a:r>
            <a:endParaRPr lang="en-US" b="1" dirty="0" smtClean="0">
              <a:solidFill>
                <a:srgbClr val="000000"/>
              </a:solidFill>
            </a:endParaRPr>
          </a:p>
          <a:p>
            <a:endParaRPr lang="en-US" dirty="0" smtClean="0">
              <a:solidFill>
                <a:srgbClr val="000000"/>
              </a:solidFill>
            </a:endParaRPr>
          </a:p>
          <a:p>
            <a:pPr algn="ctr">
              <a:buNone/>
            </a:pPr>
            <a:r>
              <a:rPr lang="en-US" sz="2800" dirty="0" smtClean="0">
                <a:solidFill>
                  <a:srgbClr val="000000"/>
                </a:solidFill>
              </a:rPr>
              <a:t>http://</a:t>
            </a:r>
            <a:r>
              <a:rPr lang="en-US" sz="2800" dirty="0" err="1" smtClean="0">
                <a:solidFill>
                  <a:srgbClr val="000000"/>
                </a:solidFill>
              </a:rPr>
              <a:t>www.maps.org/mdma/protocol/litreview.html</a:t>
            </a:r>
            <a:endParaRPr lang="en-US" sz="2800" dirty="0">
              <a:solidFill>
                <a:srgbClr val="000000"/>
              </a:solidFill>
            </a:endParaRPr>
          </a:p>
        </p:txBody>
      </p:sp>
      <p:sp>
        <p:nvSpPr>
          <p:cNvPr id="5" name="Title 1"/>
          <p:cNvSpPr txBox="1">
            <a:spLocks/>
          </p:cNvSpPr>
          <p:nvPr/>
        </p:nvSpPr>
        <p:spPr>
          <a:xfrm>
            <a:off x="471311" y="211665"/>
            <a:ext cx="8229600" cy="442269"/>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0000"/>
                </a:solidFill>
                <a:effectLst/>
                <a:uLnTx/>
                <a:uFillTx/>
                <a:latin typeface="+mj-lt"/>
                <a:ea typeface="+mj-ea"/>
                <a:cs typeface="+mj-cs"/>
              </a:rPr>
              <a:t>References</a:t>
            </a:r>
            <a:endParaRPr kumimoji="0" lang="en-US" sz="4000" b="1" i="0" u="none" strike="noStrike" kern="1200" cap="none" spc="0" normalizeH="0" baseline="0" noProof="0" dirty="0">
              <a:ln>
                <a:noFill/>
              </a:ln>
              <a:solidFill>
                <a:srgbClr val="0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5053"/>
            <a:ext cx="8229600" cy="6069911"/>
          </a:xfrm>
        </p:spPr>
        <p:txBody>
          <a:bodyPr>
            <a:normAutofit/>
          </a:bodyPr>
          <a:lstStyle/>
          <a:p>
            <a:pPr algn="ctr">
              <a:buNone/>
            </a:pPr>
            <a:endParaRPr lang="en-US" dirty="0" smtClean="0">
              <a:solidFill>
                <a:srgbClr val="000000"/>
              </a:solidFill>
            </a:endParaRPr>
          </a:p>
          <a:p>
            <a:pPr algn="ctr">
              <a:buNone/>
            </a:pPr>
            <a:endParaRPr lang="en-US" sz="3600" dirty="0" smtClean="0">
              <a:solidFill>
                <a:srgbClr val="000000"/>
              </a:solidFill>
            </a:endParaRPr>
          </a:p>
          <a:p>
            <a:pPr algn="ctr">
              <a:buNone/>
            </a:pPr>
            <a:endParaRPr lang="en-US" sz="3600" dirty="0" smtClean="0">
              <a:solidFill>
                <a:srgbClr val="000000"/>
              </a:solidFill>
            </a:endParaRPr>
          </a:p>
          <a:p>
            <a:pPr algn="ctr">
              <a:buNone/>
            </a:pPr>
            <a:r>
              <a:rPr lang="en-US" sz="3600" dirty="0" smtClean="0">
                <a:solidFill>
                  <a:srgbClr val="000000"/>
                </a:solidFill>
              </a:rPr>
              <a:t>Magnifies whatever is there</a:t>
            </a:r>
          </a:p>
          <a:p>
            <a:pPr>
              <a:buNone/>
            </a:pPr>
            <a:endParaRPr lang="en-US" sz="4800" dirty="0" smtClean="0">
              <a:solidFill>
                <a:srgbClr val="000000"/>
              </a:solidFill>
            </a:endParaRPr>
          </a:p>
          <a:p>
            <a:pPr algn="ctr">
              <a:buNone/>
            </a:pPr>
            <a:r>
              <a:rPr lang="en-US" dirty="0" smtClean="0">
                <a:solidFill>
                  <a:srgbClr val="000000"/>
                </a:solidFill>
              </a:rPr>
              <a:t>affirming/joyful  or  difficult/painful</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760" y="1578429"/>
            <a:ext cx="8242479" cy="5719618"/>
          </a:xfrm>
        </p:spPr>
        <p:txBody>
          <a:bodyPr wrap="none" numCol="2">
            <a:normAutofit fontScale="25000" lnSpcReduction="20000"/>
          </a:bodyPr>
          <a:lstStyle/>
          <a:p>
            <a:r>
              <a:rPr lang="en-US" sz="8000" dirty="0" smtClean="0">
                <a:solidFill>
                  <a:srgbClr val="000000"/>
                </a:solidFill>
              </a:rPr>
              <a:t>anxiety</a:t>
            </a:r>
          </a:p>
          <a:p>
            <a:r>
              <a:rPr lang="en-US" sz="8000" dirty="0" smtClean="0">
                <a:solidFill>
                  <a:srgbClr val="000000"/>
                </a:solidFill>
              </a:rPr>
              <a:t>difficulty concentrating</a:t>
            </a:r>
          </a:p>
          <a:p>
            <a:r>
              <a:rPr lang="en-US" sz="8000" dirty="0" smtClean="0">
                <a:solidFill>
                  <a:srgbClr val="000000"/>
                </a:solidFill>
              </a:rPr>
              <a:t>diarrhea</a:t>
            </a:r>
          </a:p>
          <a:p>
            <a:r>
              <a:rPr lang="en-US" sz="8000" dirty="0" smtClean="0">
                <a:solidFill>
                  <a:srgbClr val="000000"/>
                </a:solidFill>
              </a:rPr>
              <a:t>dizziness</a:t>
            </a:r>
          </a:p>
          <a:p>
            <a:r>
              <a:rPr lang="en-US" sz="8000" dirty="0" smtClean="0">
                <a:solidFill>
                  <a:srgbClr val="000000"/>
                </a:solidFill>
              </a:rPr>
              <a:t>drowsiness</a:t>
            </a:r>
          </a:p>
          <a:p>
            <a:r>
              <a:rPr lang="en-US" sz="8000" dirty="0" smtClean="0">
                <a:solidFill>
                  <a:srgbClr val="000000"/>
                </a:solidFill>
              </a:rPr>
              <a:t>dry mouth</a:t>
            </a:r>
          </a:p>
          <a:p>
            <a:r>
              <a:rPr lang="en-US" sz="8000" dirty="0" smtClean="0">
                <a:solidFill>
                  <a:srgbClr val="000000"/>
                </a:solidFill>
              </a:rPr>
              <a:t>fatigue</a:t>
            </a:r>
          </a:p>
          <a:p>
            <a:r>
              <a:rPr lang="en-US" sz="8000" dirty="0" smtClean="0">
                <a:solidFill>
                  <a:srgbClr val="000000"/>
                </a:solidFill>
              </a:rPr>
              <a:t>headache</a:t>
            </a:r>
          </a:p>
          <a:p>
            <a:r>
              <a:rPr lang="en-US" sz="8000" dirty="0" smtClean="0">
                <a:solidFill>
                  <a:srgbClr val="000000"/>
                </a:solidFill>
              </a:rPr>
              <a:t>impaired balance</a:t>
            </a:r>
          </a:p>
          <a:p>
            <a:r>
              <a:rPr lang="en-US" sz="8000" dirty="0" smtClean="0">
                <a:solidFill>
                  <a:srgbClr val="000000"/>
                </a:solidFill>
              </a:rPr>
              <a:t>Insomnia</a:t>
            </a:r>
          </a:p>
          <a:p>
            <a:r>
              <a:rPr lang="en-US" sz="8000" dirty="0" smtClean="0">
                <a:solidFill>
                  <a:srgbClr val="000000"/>
                </a:solidFill>
              </a:rPr>
              <a:t>increased irritability</a:t>
            </a:r>
          </a:p>
          <a:p>
            <a:r>
              <a:rPr lang="en-US" sz="8000" dirty="0" smtClean="0">
                <a:solidFill>
                  <a:srgbClr val="000000"/>
                </a:solidFill>
              </a:rPr>
              <a:t>jaw clenching</a:t>
            </a:r>
          </a:p>
          <a:p>
            <a:endParaRPr lang="en-US" sz="8000" dirty="0" smtClean="0">
              <a:solidFill>
                <a:srgbClr val="000000"/>
              </a:solidFill>
            </a:endParaRPr>
          </a:p>
          <a:p>
            <a:endParaRPr lang="en-US" sz="8000" dirty="0" smtClean="0">
              <a:solidFill>
                <a:srgbClr val="000000"/>
              </a:solidFill>
            </a:endParaRPr>
          </a:p>
          <a:p>
            <a:endParaRPr lang="en-US" sz="8000" dirty="0" smtClean="0">
              <a:solidFill>
                <a:srgbClr val="000000"/>
              </a:solidFill>
            </a:endParaRPr>
          </a:p>
          <a:p>
            <a:endParaRPr lang="en-US" sz="8000" dirty="0" smtClean="0">
              <a:solidFill>
                <a:srgbClr val="000000"/>
              </a:solidFill>
            </a:endParaRPr>
          </a:p>
          <a:p>
            <a:endParaRPr lang="en-US" sz="8000" dirty="0" smtClean="0">
              <a:solidFill>
                <a:srgbClr val="000000"/>
              </a:solidFill>
            </a:endParaRPr>
          </a:p>
          <a:p>
            <a:endParaRPr lang="en-US" sz="8000" dirty="0" smtClean="0">
              <a:solidFill>
                <a:srgbClr val="000000"/>
              </a:solidFill>
            </a:endParaRPr>
          </a:p>
          <a:p>
            <a:endParaRPr lang="en-US" sz="8000" dirty="0" smtClean="0">
              <a:solidFill>
                <a:srgbClr val="000000"/>
              </a:solidFill>
            </a:endParaRPr>
          </a:p>
          <a:p>
            <a:r>
              <a:rPr lang="en-US" sz="8000" dirty="0" smtClean="0">
                <a:solidFill>
                  <a:srgbClr val="000000"/>
                </a:solidFill>
              </a:rPr>
              <a:t>lack of appetite</a:t>
            </a:r>
          </a:p>
          <a:p>
            <a:r>
              <a:rPr lang="en-US" sz="8000" dirty="0" smtClean="0">
                <a:solidFill>
                  <a:srgbClr val="000000"/>
                </a:solidFill>
              </a:rPr>
              <a:t>low mood</a:t>
            </a:r>
            <a:r>
              <a:rPr lang="en-US" sz="8000" dirty="0" smtClean="0">
                <a:solidFill>
                  <a:srgbClr val="595959"/>
                </a:solidFill>
              </a:rPr>
              <a:t>	</a:t>
            </a:r>
          </a:p>
          <a:p>
            <a:r>
              <a:rPr lang="en-US" sz="8000" dirty="0" smtClean="0">
                <a:solidFill>
                  <a:srgbClr val="000000"/>
                </a:solidFill>
              </a:rPr>
              <a:t>muscle tension</a:t>
            </a:r>
          </a:p>
          <a:p>
            <a:r>
              <a:rPr lang="en-US" sz="8000" dirty="0" smtClean="0">
                <a:solidFill>
                  <a:srgbClr val="000000"/>
                </a:solidFill>
              </a:rPr>
              <a:t>nausea	</a:t>
            </a:r>
          </a:p>
          <a:p>
            <a:r>
              <a:rPr lang="en-US" sz="8000" dirty="0" err="1" smtClean="0">
                <a:solidFill>
                  <a:srgbClr val="000000"/>
                </a:solidFill>
              </a:rPr>
              <a:t>nystagmus</a:t>
            </a:r>
            <a:endParaRPr lang="en-US" sz="8000" dirty="0" smtClean="0">
              <a:solidFill>
                <a:srgbClr val="000000"/>
              </a:solidFill>
            </a:endParaRPr>
          </a:p>
          <a:p>
            <a:r>
              <a:rPr lang="en-US" sz="8000" dirty="0" err="1" smtClean="0">
                <a:solidFill>
                  <a:srgbClr val="000000"/>
                </a:solidFill>
              </a:rPr>
              <a:t>parasthesias</a:t>
            </a:r>
            <a:endParaRPr lang="en-US" sz="8000" dirty="0" smtClean="0">
              <a:solidFill>
                <a:srgbClr val="000000"/>
              </a:solidFill>
            </a:endParaRPr>
          </a:p>
          <a:p>
            <a:r>
              <a:rPr lang="en-US" sz="8000" dirty="0" smtClean="0">
                <a:solidFill>
                  <a:srgbClr val="000000"/>
                </a:solidFill>
              </a:rPr>
              <a:t>perspiration</a:t>
            </a:r>
          </a:p>
          <a:p>
            <a:r>
              <a:rPr lang="en-US" sz="8000" dirty="0" err="1" smtClean="0">
                <a:solidFill>
                  <a:srgbClr val="000000"/>
                </a:solidFill>
              </a:rPr>
              <a:t>restlesness</a:t>
            </a:r>
            <a:endParaRPr lang="en-US" sz="8000" dirty="0" smtClean="0">
              <a:solidFill>
                <a:srgbClr val="000000"/>
              </a:solidFill>
            </a:endParaRPr>
          </a:p>
          <a:p>
            <a:r>
              <a:rPr lang="en-US" sz="8000" dirty="0" smtClean="0">
                <a:solidFill>
                  <a:srgbClr val="000000"/>
                </a:solidFill>
              </a:rPr>
              <a:t>rumination</a:t>
            </a:r>
          </a:p>
          <a:p>
            <a:r>
              <a:rPr lang="en-US" sz="8000" dirty="0" smtClean="0">
                <a:solidFill>
                  <a:srgbClr val="000000"/>
                </a:solidFill>
              </a:rPr>
              <a:t>sensitivity to cold</a:t>
            </a:r>
          </a:p>
          <a:p>
            <a:r>
              <a:rPr lang="en-US" sz="8000" dirty="0" smtClean="0">
                <a:solidFill>
                  <a:srgbClr val="000000"/>
                </a:solidFill>
              </a:rPr>
              <a:t>thirst</a:t>
            </a:r>
          </a:p>
          <a:p>
            <a:r>
              <a:rPr lang="en-US" sz="8000" dirty="0" smtClean="0">
                <a:solidFill>
                  <a:srgbClr val="000000"/>
                </a:solidFill>
              </a:rPr>
              <a:t>tight jaw	</a:t>
            </a:r>
          </a:p>
          <a:p>
            <a:r>
              <a:rPr lang="en-US" sz="8000" dirty="0" smtClean="0">
                <a:solidFill>
                  <a:srgbClr val="000000"/>
                </a:solidFill>
              </a:rPr>
              <a:t>weakness</a:t>
            </a:r>
          </a:p>
          <a:p>
            <a:endParaRPr lang="en-US" sz="8000" dirty="0" smtClean="0">
              <a:solidFill>
                <a:srgbClr val="595959"/>
              </a:solidFill>
            </a:endParaRPr>
          </a:p>
          <a:p>
            <a:pPr>
              <a:buNone/>
            </a:pPr>
            <a:r>
              <a:rPr lang="en-US" sz="6154" dirty="0" smtClean="0">
                <a:solidFill>
                  <a:srgbClr val="595959"/>
                </a:solidFill>
              </a:rPr>
              <a:t>						</a:t>
            </a:r>
            <a:r>
              <a:rPr lang="en-US" sz="3158" dirty="0" smtClean="0">
                <a:solidFill>
                  <a:srgbClr val="595959"/>
                </a:solidFill>
              </a:rPr>
              <a:t>																			</a:t>
            </a:r>
            <a:r>
              <a:rPr lang="en-US" sz="3158" dirty="0" smtClean="0"/>
              <a:t>																																																																																																		</a:t>
            </a:r>
            <a:r>
              <a:rPr lang="en-US" sz="2000" dirty="0" smtClean="0"/>
              <a:t>			</a:t>
            </a:r>
            <a:endParaRPr lang="en-US" sz="2000" dirty="0"/>
          </a:p>
        </p:txBody>
      </p:sp>
      <p:sp>
        <p:nvSpPr>
          <p:cNvPr id="4" name="TextBox 3"/>
          <p:cNvSpPr txBox="1"/>
          <p:nvPr/>
        </p:nvSpPr>
        <p:spPr>
          <a:xfrm>
            <a:off x="450760" y="501211"/>
            <a:ext cx="7822383" cy="954107"/>
          </a:xfrm>
          <a:prstGeom prst="rect">
            <a:avLst/>
          </a:prstGeom>
          <a:noFill/>
        </p:spPr>
        <p:txBody>
          <a:bodyPr wrap="square" rtlCol="0">
            <a:spAutoFit/>
          </a:bodyPr>
          <a:lstStyle/>
          <a:p>
            <a:r>
              <a:rPr lang="en-US" sz="2800" b="1" dirty="0" smtClean="0">
                <a:solidFill>
                  <a:srgbClr val="000000"/>
                </a:solidFill>
              </a:rPr>
              <a:t>Common reactions to MDMA from literature</a:t>
            </a:r>
          </a:p>
          <a:p>
            <a:endParaRPr lang="en-US" sz="2800" b="1"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5053"/>
            <a:ext cx="8229600" cy="6069911"/>
          </a:xfrm>
        </p:spPr>
        <p:txBody>
          <a:bodyPr>
            <a:normAutofit/>
          </a:bodyPr>
          <a:lstStyle/>
          <a:p>
            <a:pPr algn="ctr">
              <a:buNone/>
            </a:pPr>
            <a:endParaRPr lang="en-US" dirty="0" smtClean="0">
              <a:solidFill>
                <a:srgbClr val="000000"/>
              </a:solidFill>
            </a:endParaRPr>
          </a:p>
          <a:p>
            <a:pPr>
              <a:buNone/>
            </a:pPr>
            <a:endParaRPr lang="en-US" sz="3600" dirty="0" smtClean="0">
              <a:solidFill>
                <a:srgbClr val="000000"/>
              </a:solidFill>
            </a:endParaRPr>
          </a:p>
          <a:p>
            <a:pPr>
              <a:buNone/>
            </a:pPr>
            <a:r>
              <a:rPr lang="en-US" sz="3600" b="1" dirty="0" smtClean="0">
                <a:solidFill>
                  <a:srgbClr val="000000"/>
                </a:solidFill>
              </a:rPr>
              <a:t>Additional effects</a:t>
            </a:r>
          </a:p>
          <a:p>
            <a:pPr>
              <a:buNone/>
            </a:pPr>
            <a:endParaRPr lang="en-US" sz="4800" dirty="0" smtClean="0">
              <a:solidFill>
                <a:srgbClr val="000000"/>
              </a:solidFill>
            </a:endParaRPr>
          </a:p>
          <a:p>
            <a:r>
              <a:rPr lang="en-US" sz="2800" dirty="0" err="1" smtClean="0">
                <a:solidFill>
                  <a:srgbClr val="000000"/>
                </a:solidFill>
              </a:rPr>
              <a:t>derealization</a:t>
            </a:r>
            <a:r>
              <a:rPr lang="en-US" sz="2800" dirty="0" smtClean="0">
                <a:solidFill>
                  <a:srgbClr val="000000"/>
                </a:solidFill>
              </a:rPr>
              <a:t>/dissociation</a:t>
            </a:r>
          </a:p>
          <a:p>
            <a:r>
              <a:rPr lang="en-US" sz="2800" dirty="0" smtClean="0">
                <a:solidFill>
                  <a:srgbClr val="000000"/>
                </a:solidFill>
              </a:rPr>
              <a:t>visual disturbance</a:t>
            </a:r>
          </a:p>
          <a:p>
            <a:r>
              <a:rPr lang="en-US" sz="2800" dirty="0" smtClean="0">
                <a:solidFill>
                  <a:srgbClr val="000000"/>
                </a:solidFill>
              </a:rPr>
              <a:t>somatic sensations –various</a:t>
            </a:r>
          </a:p>
          <a:p>
            <a:r>
              <a:rPr lang="en-US" sz="2800" dirty="0" smtClean="0">
                <a:solidFill>
                  <a:srgbClr val="000000"/>
                </a:solidFill>
              </a:rPr>
              <a:t>regression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5780"/>
            <a:ext cx="8229600" cy="541791"/>
          </a:xfrm>
        </p:spPr>
        <p:txBody>
          <a:bodyPr>
            <a:normAutofit/>
          </a:bodyPr>
          <a:lstStyle/>
          <a:p>
            <a:r>
              <a:rPr lang="en-US" sz="2400" dirty="0" smtClean="0">
                <a:solidFill>
                  <a:schemeClr val="tx1"/>
                </a:solidFill>
              </a:rPr>
              <a:t>Common Reactions Day of Experimental Session</a:t>
            </a:r>
            <a:endParaRPr lang="en-US" sz="2400" dirty="0">
              <a:solidFill>
                <a:schemeClr val="tx1"/>
              </a:solidFill>
            </a:endParaRPr>
          </a:p>
        </p:txBody>
      </p:sp>
      <p:graphicFrame>
        <p:nvGraphicFramePr>
          <p:cNvPr id="4" name="Chart 3"/>
          <p:cNvGraphicFramePr>
            <a:graphicFrameLocks noGrp="1"/>
          </p:cNvGraphicFramePr>
          <p:nvPr/>
        </p:nvGraphicFramePr>
        <p:xfrm>
          <a:off x="457200" y="509460"/>
          <a:ext cx="9231086" cy="58390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5780"/>
            <a:ext cx="8229600" cy="541791"/>
          </a:xfrm>
        </p:spPr>
        <p:txBody>
          <a:bodyPr>
            <a:normAutofit/>
          </a:bodyPr>
          <a:lstStyle/>
          <a:p>
            <a:r>
              <a:rPr lang="en-US" sz="2400" dirty="0" smtClean="0">
                <a:solidFill>
                  <a:schemeClr val="tx1"/>
                </a:solidFill>
              </a:rPr>
              <a:t>Common Reactions Day 1-7</a:t>
            </a:r>
            <a:endParaRPr lang="en-US" sz="2400" dirty="0">
              <a:solidFill>
                <a:schemeClr val="tx1"/>
              </a:solidFill>
            </a:endParaRPr>
          </a:p>
        </p:txBody>
      </p:sp>
      <p:graphicFrame>
        <p:nvGraphicFramePr>
          <p:cNvPr id="5" name="Chart 4"/>
          <p:cNvGraphicFramePr>
            <a:graphicFrameLocks noGrp="1"/>
          </p:cNvGraphicFramePr>
          <p:nvPr/>
        </p:nvGraphicFramePr>
        <p:xfrm>
          <a:off x="280276" y="509460"/>
          <a:ext cx="8583448" cy="58390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34124" y="2304144"/>
            <a:ext cx="8229600" cy="1395752"/>
          </a:xfrm>
        </p:spPr>
        <p:txBody>
          <a:bodyPr>
            <a:noAutofit/>
          </a:bodyPr>
          <a:lstStyle/>
          <a:p>
            <a:pPr algn="ctr"/>
            <a:r>
              <a:rPr lang="en-US" sz="4400" dirty="0" smtClean="0">
                <a:solidFill>
                  <a:schemeClr val="tx1"/>
                </a:solidFill>
              </a:rPr>
              <a:t>Collection &amp; Reporting of Adverse Events</a:t>
            </a:r>
            <a:endParaRPr lang="en-US" sz="44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jdelijke aanduiding voor inhoud 1"/>
          <p:cNvSpPr>
            <a:spLocks noGrp="1"/>
          </p:cNvSpPr>
          <p:nvPr>
            <p:ph idx="1"/>
          </p:nvPr>
        </p:nvSpPr>
        <p:spPr>
          <a:xfrm>
            <a:off x="457200" y="1715318"/>
            <a:ext cx="8229600" cy="4525963"/>
          </a:xfrm>
        </p:spPr>
        <p:txBody>
          <a:bodyPr>
            <a:normAutofit/>
          </a:bodyPr>
          <a:lstStyle/>
          <a:p>
            <a:r>
              <a:rPr lang="en-US" sz="1800" dirty="0" smtClean="0">
                <a:solidFill>
                  <a:srgbClr val="000000"/>
                </a:solidFill>
              </a:rPr>
              <a:t>Spontaneously reported reactions are compiled from the literature and cover expected adverse events on the day of and 7 days after MDMA administration.</a:t>
            </a:r>
          </a:p>
          <a:p>
            <a:endParaRPr lang="en-US" sz="1800" dirty="0" smtClean="0">
              <a:solidFill>
                <a:srgbClr val="000000"/>
              </a:solidFill>
            </a:endParaRPr>
          </a:p>
          <a:p>
            <a:r>
              <a:rPr lang="en-US" sz="1800" dirty="0" smtClean="0">
                <a:solidFill>
                  <a:srgbClr val="000000"/>
                </a:solidFill>
              </a:rPr>
              <a:t>A comprehensive list is included in the source and CRF for easy collection and reporting</a:t>
            </a:r>
          </a:p>
          <a:p>
            <a:endParaRPr lang="en-US" sz="1800" dirty="0" smtClean="0">
              <a:solidFill>
                <a:srgbClr val="000000"/>
              </a:solidFill>
            </a:endParaRPr>
          </a:p>
          <a:p>
            <a:r>
              <a:rPr lang="en-US" sz="1800" dirty="0" smtClean="0">
                <a:solidFill>
                  <a:srgbClr val="000000"/>
                </a:solidFill>
              </a:rPr>
              <a:t>Max intensity for the entire day is rated for severity (1=mild, 2=moderate, or 3=severe)</a:t>
            </a:r>
          </a:p>
          <a:p>
            <a:endParaRPr lang="en-US" sz="1800" dirty="0" smtClean="0">
              <a:solidFill>
                <a:srgbClr val="000000"/>
              </a:solidFill>
            </a:endParaRPr>
          </a:p>
          <a:p>
            <a:r>
              <a:rPr lang="en-US" sz="1800" dirty="0" smtClean="0">
                <a:solidFill>
                  <a:srgbClr val="000000"/>
                </a:solidFill>
              </a:rPr>
              <a:t>If the reaction persists after day 7, it becomes an AE and is tracked for full duration (including when it started Day 0-7).</a:t>
            </a:r>
            <a:endParaRPr lang="en-US" sz="1800" dirty="0">
              <a:solidFill>
                <a:srgbClr val="000000"/>
              </a:solidFill>
            </a:endParaRPr>
          </a:p>
        </p:txBody>
      </p:sp>
      <p:sp>
        <p:nvSpPr>
          <p:cNvPr id="3" name="Titel 2"/>
          <p:cNvSpPr>
            <a:spLocks noGrp="1"/>
          </p:cNvSpPr>
          <p:nvPr>
            <p:ph type="title"/>
          </p:nvPr>
        </p:nvSpPr>
        <p:spPr/>
        <p:txBody>
          <a:bodyPr>
            <a:normAutofit/>
            <a:scene3d>
              <a:camera prst="orthographicFront"/>
              <a:lightRig rig="soft" dir="t"/>
            </a:scene3d>
            <a:sp3d prstMaterial="softEdge">
              <a:bevelT w="25400" h="25400"/>
            </a:sp3d>
          </a:bodyPr>
          <a:lstStyle/>
          <a:p>
            <a:pPr>
              <a:defRPr/>
            </a:pPr>
            <a:r>
              <a:rPr lang="en-US" sz="3200" dirty="0" smtClean="0">
                <a:solidFill>
                  <a:schemeClr val="tx1"/>
                </a:solidFill>
                <a:effectLst/>
                <a:latin typeface="Lucida Grande"/>
                <a:ea typeface="+mj-ea"/>
                <a:cs typeface="Lucida Grande"/>
              </a:rPr>
              <a:t>Spontaneously Reported Reactions</a:t>
            </a:r>
            <a:endParaRPr lang="en-US" sz="3200" dirty="0">
              <a:solidFill>
                <a:schemeClr val="tx1"/>
              </a:solidFill>
              <a:effectLst/>
              <a:latin typeface="Lucida Grande"/>
              <a:ea typeface="+mj-ea"/>
              <a:cs typeface="Lucida Grande"/>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jdelijke aanduiding voor inhoud 1"/>
          <p:cNvSpPr>
            <a:spLocks noGrp="1"/>
          </p:cNvSpPr>
          <p:nvPr>
            <p:ph idx="1"/>
          </p:nvPr>
        </p:nvSpPr>
        <p:spPr/>
        <p:txBody>
          <a:bodyPr/>
          <a:lstStyle/>
          <a:p>
            <a:pPr marL="342900" indent="-342900" eaLnBrk="1" hangingPunct="1">
              <a:buFont typeface="Wingdings" charset="2"/>
              <a:buChar char="Ø"/>
            </a:pPr>
            <a:r>
              <a:rPr lang="en-US" sz="1800" dirty="0"/>
              <a:t>Any untoward medical occurrence in a subject administered</a:t>
            </a:r>
            <a:r>
              <a:rPr lang="en-US" sz="1800" dirty="0" smtClean="0"/>
              <a:t> an investigational product, </a:t>
            </a:r>
            <a:r>
              <a:rPr lang="en-US" sz="1800" dirty="0"/>
              <a:t>at any dose, that does not necessarily have to have a causal relationship with this treatment.</a:t>
            </a:r>
            <a:r>
              <a:rPr lang="en-US" sz="1800" dirty="0" smtClean="0"/>
              <a:t> </a:t>
            </a:r>
          </a:p>
          <a:p>
            <a:pPr marL="342900" indent="-342900" eaLnBrk="1" hangingPunct="1">
              <a:buNone/>
            </a:pPr>
            <a:endParaRPr lang="en-US" sz="1800" dirty="0" smtClean="0"/>
          </a:p>
          <a:p>
            <a:pPr marL="342900" indent="-342900">
              <a:buFont typeface="Wingdings" charset="2"/>
              <a:buChar char="Ø"/>
            </a:pPr>
            <a:r>
              <a:rPr lang="en-US" sz="1800" dirty="0"/>
              <a:t>An adverse event can be any unfavorable and unintended sign, symptom, or disease temporally associated with the use of a</a:t>
            </a:r>
            <a:r>
              <a:rPr lang="en-US" sz="1800" dirty="0" smtClean="0"/>
              <a:t> investigational </a:t>
            </a:r>
            <a:r>
              <a:rPr lang="en-US" sz="1800" dirty="0"/>
              <a:t>product, whether or not considered related to the</a:t>
            </a:r>
            <a:r>
              <a:rPr lang="en-US" sz="1800" dirty="0" smtClean="0"/>
              <a:t> investigational </a:t>
            </a:r>
            <a:r>
              <a:rPr lang="en-US" sz="1800" dirty="0"/>
              <a:t>product</a:t>
            </a:r>
            <a:r>
              <a:rPr lang="en-US" sz="1800" dirty="0" smtClean="0"/>
              <a:t>.</a:t>
            </a:r>
          </a:p>
          <a:p>
            <a:pPr marL="342900" indent="-342900" eaLnBrk="1" hangingPunct="1">
              <a:buFont typeface="Wingdings" charset="2"/>
              <a:buChar char="Ø"/>
            </a:pPr>
            <a:endParaRPr lang="en-US" sz="1800" dirty="0" smtClean="0"/>
          </a:p>
          <a:p>
            <a:pPr marL="342900" indent="-342900" eaLnBrk="1" hangingPunct="1">
              <a:buFont typeface="Wingdings" charset="2"/>
              <a:buChar char="Ø"/>
            </a:pPr>
            <a:r>
              <a:rPr lang="en-US" sz="1800" dirty="0"/>
              <a:t>This definition includes </a:t>
            </a:r>
            <a:r>
              <a:rPr lang="en-US" sz="1800" dirty="0" err="1"/>
              <a:t>intercurrent</a:t>
            </a:r>
            <a:r>
              <a:rPr lang="en-US" sz="1800" dirty="0"/>
              <a:t> illnesses or injuries, and exacerbation of pre-existing conditions.</a:t>
            </a:r>
          </a:p>
          <a:p>
            <a:pPr marL="342900" indent="-342900" eaLnBrk="1" hangingPunct="1"/>
            <a:endParaRPr lang="en-US" sz="1800" b="1" dirty="0"/>
          </a:p>
          <a:p>
            <a:pPr marL="342900" indent="-342900" eaLnBrk="1" hangingPunct="1"/>
            <a:endParaRPr lang="en-US" sz="1800" dirty="0"/>
          </a:p>
        </p:txBody>
      </p:sp>
      <p:sp>
        <p:nvSpPr>
          <p:cNvPr id="3" name="Titel 2"/>
          <p:cNvSpPr>
            <a:spLocks noGrp="1"/>
          </p:cNvSpPr>
          <p:nvPr>
            <p:ph type="title"/>
          </p:nvPr>
        </p:nvSpPr>
        <p:spPr/>
        <p:txBody>
          <a:bodyPr>
            <a:scene3d>
              <a:camera prst="orthographicFront"/>
              <a:lightRig rig="soft" dir="t"/>
            </a:scene3d>
            <a:sp3d prstMaterial="softEdge">
              <a:bevelT w="25400" h="25400"/>
            </a:sp3d>
          </a:bodyPr>
          <a:lstStyle/>
          <a:p>
            <a:pPr eaLnBrk="1" hangingPunct="1">
              <a:defRPr/>
            </a:pPr>
            <a:r>
              <a:rPr lang="en-US" dirty="0" smtClean="0">
                <a:solidFill>
                  <a:srgbClr val="000000"/>
                </a:solidFill>
                <a:effectLst/>
                <a:latin typeface="Lucida Grande"/>
                <a:ea typeface="+mj-ea"/>
                <a:cs typeface="Lucida Grande"/>
              </a:rPr>
              <a:t>Adverse Events</a:t>
            </a:r>
            <a:endParaRPr lang="en-US" dirty="0">
              <a:solidFill>
                <a:srgbClr val="000000"/>
              </a:solidFill>
              <a:effectLst/>
              <a:latin typeface="Lucida Grande"/>
              <a:ea typeface="+mj-ea"/>
              <a:cs typeface="Lucida Grande"/>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00"/>
                </a:solidFill>
                <a:latin typeface="Lucida Grande"/>
                <a:cs typeface="Lucida Grande"/>
              </a:rPr>
              <a:t>Collection of Adverse Events</a:t>
            </a:r>
            <a:endParaRPr lang="en-US" dirty="0">
              <a:solidFill>
                <a:srgbClr val="000000"/>
              </a:solidFill>
              <a:latin typeface="Lucida Grande"/>
              <a:cs typeface="Lucida Grande"/>
            </a:endParaRPr>
          </a:p>
        </p:txBody>
      </p:sp>
      <p:pic>
        <p:nvPicPr>
          <p:cNvPr id="4" name="Picture 3"/>
          <p:cNvPicPr>
            <a:picLocks noChangeAspect="1"/>
          </p:cNvPicPr>
          <p:nvPr/>
        </p:nvPicPr>
        <p:blipFill>
          <a:blip r:embed="rId2"/>
          <a:srcRect b="57035"/>
          <a:stretch>
            <a:fillRect/>
          </a:stretch>
        </p:blipFill>
        <p:spPr>
          <a:xfrm>
            <a:off x="685800" y="1417638"/>
            <a:ext cx="7772400" cy="432162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jdelijke aanduiding voor inhoud 1"/>
          <p:cNvSpPr>
            <a:spLocks noGrp="1"/>
          </p:cNvSpPr>
          <p:nvPr>
            <p:ph idx="1"/>
          </p:nvPr>
        </p:nvSpPr>
        <p:spPr>
          <a:xfrm>
            <a:off x="611188" y="1143000"/>
            <a:ext cx="8229600" cy="4525963"/>
          </a:xfrm>
        </p:spPr>
        <p:txBody>
          <a:bodyPr>
            <a:normAutofit fontScale="92500" lnSpcReduction="10000"/>
          </a:bodyPr>
          <a:lstStyle/>
          <a:p>
            <a:r>
              <a:rPr lang="en-US" sz="1800" b="1" dirty="0"/>
              <a:t>Serious Adverse Event— </a:t>
            </a:r>
            <a:r>
              <a:rPr lang="en-US" sz="1800" dirty="0"/>
              <a:t>An SAE is defined as any untoward medical occurrence that:</a:t>
            </a:r>
          </a:p>
          <a:p>
            <a:r>
              <a:rPr lang="en-US" sz="1200" dirty="0"/>
              <a:t> </a:t>
            </a:r>
          </a:p>
          <a:p>
            <a:pPr lvl="1"/>
            <a:r>
              <a:rPr lang="en-US" sz="1600" dirty="0"/>
              <a:t>Results in death</a:t>
            </a:r>
          </a:p>
          <a:p>
            <a:pPr lvl="1"/>
            <a:r>
              <a:rPr lang="en-US" sz="1600" dirty="0"/>
              <a:t>Is life-threatening (i.e., the subject was, in the opinion of the CI, at immediate risk of death from the event as it occurred); it does not refer to an event which hypothetically might have caused death if it were more severe requires or prolongs inpatient hospitalization</a:t>
            </a:r>
          </a:p>
          <a:p>
            <a:pPr lvl="1"/>
            <a:r>
              <a:rPr lang="en-US" sz="1600" dirty="0"/>
              <a:t>Results in persistent or significant disability/incapacity </a:t>
            </a:r>
          </a:p>
          <a:p>
            <a:pPr lvl="1"/>
            <a:r>
              <a:rPr lang="en-US" sz="1600" dirty="0"/>
              <a:t>Results in a congenital anomaly/birth defect</a:t>
            </a:r>
          </a:p>
          <a:p>
            <a:pPr lvl="1"/>
            <a:r>
              <a:rPr lang="en-US" sz="1600" dirty="0"/>
              <a:t>Requires intervention to prevent permanent impairment or damage </a:t>
            </a:r>
          </a:p>
          <a:p>
            <a:pPr lvl="1"/>
            <a:r>
              <a:rPr lang="en-US" sz="1600" dirty="0"/>
              <a:t>Is an important and significant medical event that may not be immediately life- threatening or resulting in death or hospitalization, but based upon appropriate medical judgment, may jeopardize the patient/subject or may require intervention to prevent one of the other outcomes listed above</a:t>
            </a:r>
          </a:p>
          <a:p>
            <a:pPr lvl="1">
              <a:buFont typeface="Verdana" charset="0"/>
              <a:buNone/>
            </a:pPr>
            <a:r>
              <a:rPr lang="en-US" sz="1600" dirty="0"/>
              <a:t> </a:t>
            </a:r>
          </a:p>
          <a:p>
            <a:pPr lvl="1"/>
            <a:r>
              <a:rPr lang="en-US" sz="1600" dirty="0" err="1"/>
              <a:t>AEs</a:t>
            </a:r>
            <a:r>
              <a:rPr lang="en-US" sz="1600" dirty="0"/>
              <a:t> which do not fall into these categories are defined as non-serious.  </a:t>
            </a:r>
            <a:r>
              <a:rPr lang="en-US" sz="1600" dirty="0" smtClean="0"/>
              <a:t>A non-serious AE could be </a:t>
            </a:r>
            <a:r>
              <a:rPr lang="en-US" sz="1600" dirty="0"/>
              <a:t>serious in nature and an SAE need not, by definition, be severe.</a:t>
            </a:r>
          </a:p>
          <a:p>
            <a:pPr lvl="1" eaLnBrk="1" hangingPunct="1"/>
            <a:endParaRPr lang="en-US" sz="1400" dirty="0"/>
          </a:p>
        </p:txBody>
      </p:sp>
      <p:sp>
        <p:nvSpPr>
          <p:cNvPr id="3" name="Titel 2"/>
          <p:cNvSpPr>
            <a:spLocks noGrp="1"/>
          </p:cNvSpPr>
          <p:nvPr>
            <p:ph type="title"/>
          </p:nvPr>
        </p:nvSpPr>
        <p:spPr>
          <a:xfrm>
            <a:off x="395536" y="0"/>
            <a:ext cx="8229600" cy="1143000"/>
          </a:xfrm>
        </p:spPr>
        <p:txBody>
          <a:bodyPr>
            <a:scene3d>
              <a:camera prst="orthographicFront"/>
              <a:lightRig rig="soft" dir="t"/>
            </a:scene3d>
            <a:sp3d prstMaterial="softEdge">
              <a:bevelT w="25400" h="25400"/>
            </a:sp3d>
          </a:bodyPr>
          <a:lstStyle/>
          <a:p>
            <a:pPr eaLnBrk="1" hangingPunct="1">
              <a:defRPr/>
            </a:pPr>
            <a:r>
              <a:rPr lang="en-US" sz="4400" dirty="0" smtClean="0">
                <a:solidFill>
                  <a:srgbClr val="000000"/>
                </a:solidFill>
                <a:effectLst/>
                <a:latin typeface="Lucida Grande"/>
                <a:ea typeface="+mj-ea"/>
                <a:cs typeface="Lucida Grande"/>
              </a:rPr>
              <a:t>Serious Adverse Events</a:t>
            </a:r>
            <a:endParaRPr lang="en-US" sz="4400" dirty="0">
              <a:solidFill>
                <a:srgbClr val="000000"/>
              </a:solidFill>
              <a:effectLst/>
              <a:latin typeface="Lucida Grande"/>
              <a:ea typeface="+mj-ea"/>
              <a:cs typeface="Lucida Grande"/>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919" y="805300"/>
            <a:ext cx="8736794" cy="5550899"/>
          </a:xfrm>
        </p:spPr>
        <p:txBody>
          <a:bodyPr>
            <a:normAutofit fontScale="92500"/>
          </a:bodyPr>
          <a:lstStyle/>
          <a:p>
            <a:pPr>
              <a:buNone/>
            </a:pPr>
            <a:r>
              <a:rPr lang="en-US" b="1" dirty="0" smtClean="0">
                <a:solidFill>
                  <a:srgbClr val="000000"/>
                </a:solidFill>
              </a:rPr>
              <a:t>MDMA:</a:t>
            </a:r>
          </a:p>
          <a:p>
            <a:endParaRPr lang="en-US" sz="1514" dirty="0" smtClean="0">
              <a:solidFill>
                <a:srgbClr val="000000"/>
              </a:solidFill>
            </a:endParaRPr>
          </a:p>
          <a:p>
            <a:r>
              <a:rPr lang="en-US" sz="2400" dirty="0" smtClean="0">
                <a:solidFill>
                  <a:srgbClr val="000000"/>
                </a:solidFill>
              </a:rPr>
              <a:t>ring-substituted </a:t>
            </a:r>
          </a:p>
          <a:p>
            <a:pPr>
              <a:buNone/>
            </a:pPr>
            <a:r>
              <a:rPr lang="en-US" sz="2400" dirty="0" smtClean="0">
                <a:solidFill>
                  <a:srgbClr val="000000"/>
                </a:solidFill>
              </a:rPr>
              <a:t>     </a:t>
            </a:r>
            <a:r>
              <a:rPr lang="en-US" sz="2400" dirty="0" err="1" smtClean="0">
                <a:solidFill>
                  <a:srgbClr val="000000"/>
                </a:solidFill>
              </a:rPr>
              <a:t>phenylisopropylamine</a:t>
            </a:r>
            <a:r>
              <a:rPr lang="en-US" sz="2400" dirty="0" smtClean="0">
                <a:solidFill>
                  <a:srgbClr val="000000"/>
                </a:solidFill>
              </a:rPr>
              <a:t> </a:t>
            </a:r>
          </a:p>
          <a:p>
            <a:pPr>
              <a:buNone/>
            </a:pPr>
            <a:r>
              <a:rPr lang="en-US" sz="2400" dirty="0" smtClean="0">
                <a:solidFill>
                  <a:srgbClr val="000000"/>
                </a:solidFill>
              </a:rPr>
              <a:t>     derivative</a:t>
            </a:r>
          </a:p>
          <a:p>
            <a:pPr>
              <a:buNone/>
            </a:pPr>
            <a:endParaRPr lang="en-US" sz="2400" dirty="0" smtClean="0">
              <a:solidFill>
                <a:srgbClr val="000000"/>
              </a:solidFill>
            </a:endParaRPr>
          </a:p>
          <a:p>
            <a:r>
              <a:rPr lang="en-US" sz="2400" dirty="0" smtClean="0">
                <a:solidFill>
                  <a:srgbClr val="000000"/>
                </a:solidFill>
              </a:rPr>
              <a:t>patented in 1914 by Merck - now off-patent</a:t>
            </a:r>
          </a:p>
          <a:p>
            <a:endParaRPr lang="en-US" sz="1514" dirty="0" smtClean="0">
              <a:solidFill>
                <a:srgbClr val="000000"/>
              </a:solidFill>
            </a:endParaRPr>
          </a:p>
          <a:p>
            <a:r>
              <a:rPr lang="en-US" sz="2400" dirty="0" smtClean="0">
                <a:solidFill>
                  <a:srgbClr val="000000"/>
                </a:solidFill>
              </a:rPr>
              <a:t>“</a:t>
            </a:r>
            <a:r>
              <a:rPr lang="en-US" sz="2400" dirty="0" err="1" smtClean="0">
                <a:solidFill>
                  <a:srgbClr val="000000"/>
                </a:solidFill>
              </a:rPr>
              <a:t>entactogens</a:t>
            </a:r>
            <a:r>
              <a:rPr lang="en-US" sz="2400" dirty="0" smtClean="0">
                <a:solidFill>
                  <a:srgbClr val="000000"/>
                </a:solidFill>
              </a:rPr>
              <a:t>” - closeness to others, empathy, well being, and insightfulness, with little perceived loss of control</a:t>
            </a:r>
          </a:p>
          <a:p>
            <a:endParaRPr lang="en-US" sz="2400" dirty="0" smtClean="0">
              <a:solidFill>
                <a:srgbClr val="000000"/>
              </a:solidFill>
            </a:endParaRPr>
          </a:p>
          <a:p>
            <a:r>
              <a:rPr lang="en-US" sz="2400" dirty="0" smtClean="0">
                <a:solidFill>
                  <a:srgbClr val="000000"/>
                </a:solidFill>
              </a:rPr>
              <a:t>before MDMA becoming a controlled substance in 1985, a number of therapists used MDMA as an adjunct to psychotherapy in the United States and Europe</a:t>
            </a:r>
          </a:p>
          <a:p>
            <a:endParaRPr lang="en-US" dirty="0">
              <a:solidFill>
                <a:srgbClr val="000000"/>
              </a:solidFill>
            </a:endParaRPr>
          </a:p>
        </p:txBody>
      </p:sp>
      <p:pic>
        <p:nvPicPr>
          <p:cNvPr id="4" name="Picture 3" descr="mdma_3d.jpg"/>
          <p:cNvPicPr>
            <a:picLocks noChangeAspect="1"/>
          </p:cNvPicPr>
          <p:nvPr/>
        </p:nvPicPr>
        <p:blipFill>
          <a:blip r:embed="rId2">
            <a:alphaModFix/>
            <a:lum bright="3000" contrast="3000"/>
          </a:blip>
          <a:stretch>
            <a:fillRect/>
          </a:stretch>
        </p:blipFill>
        <p:spPr>
          <a:xfrm>
            <a:off x="4266039" y="932301"/>
            <a:ext cx="4529619" cy="2154129"/>
          </a:xfrm>
          <a:prstGeom prst="rect">
            <a:avLst/>
          </a:prstGeom>
        </p:spPr>
      </p:pic>
      <p:sp>
        <p:nvSpPr>
          <p:cNvPr id="5" name="Rectangle 4"/>
          <p:cNvSpPr/>
          <p:nvPr/>
        </p:nvSpPr>
        <p:spPr>
          <a:xfrm>
            <a:off x="5242613" y="6537628"/>
            <a:ext cx="4572000" cy="230832"/>
          </a:xfrm>
          <a:prstGeom prst="rect">
            <a:avLst/>
          </a:prstGeom>
        </p:spPr>
        <p:txBody>
          <a:bodyPr>
            <a:spAutoFit/>
          </a:bodyPr>
          <a:lstStyle/>
          <a:p>
            <a:r>
              <a:rPr lang="en-US" sz="900" dirty="0" smtClean="0"/>
              <a:t>http://</a:t>
            </a:r>
            <a:r>
              <a:rPr lang="en-US" sz="900" dirty="0" err="1" smtClean="0"/>
              <a:t>www.erowid.org/chemicals/mdma/mdma_chemistry.shtml</a:t>
            </a:r>
            <a:endParaRPr lang="en-US" sz="9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jdelijke aanduiding voor inhoud 1"/>
          <p:cNvSpPr>
            <a:spLocks noGrp="1"/>
          </p:cNvSpPr>
          <p:nvPr>
            <p:ph idx="1"/>
          </p:nvPr>
        </p:nvSpPr>
        <p:spPr/>
        <p:txBody>
          <a:bodyPr/>
          <a:lstStyle/>
          <a:p>
            <a:r>
              <a:rPr lang="en-US" sz="1600" b="1" dirty="0"/>
              <a:t>Severity</a:t>
            </a:r>
            <a:r>
              <a:rPr lang="en-US" sz="1600" dirty="0"/>
              <a:t>—The degree of severity of the AE will be determined by the</a:t>
            </a:r>
            <a:r>
              <a:rPr lang="en-US" sz="1600" dirty="0" smtClean="0"/>
              <a:t> CI </a:t>
            </a:r>
            <a:r>
              <a:rPr lang="en-US" sz="1600" dirty="0"/>
              <a:t>according to the following criteria.</a:t>
            </a:r>
          </a:p>
          <a:p>
            <a:pPr lvl="1"/>
            <a:r>
              <a:rPr lang="en-US" sz="1400" dirty="0"/>
              <a:t>Mild: No limitation in normal daily activity.</a:t>
            </a:r>
          </a:p>
          <a:p>
            <a:pPr lvl="1"/>
            <a:r>
              <a:rPr lang="en-US" sz="1400" dirty="0"/>
              <a:t>Moderate: Some limitation in normal daily activity.</a:t>
            </a:r>
          </a:p>
          <a:p>
            <a:pPr lvl="1"/>
            <a:r>
              <a:rPr lang="en-US" sz="1400" dirty="0"/>
              <a:t>Severe: Unable to perform normal daily activity.</a:t>
            </a:r>
          </a:p>
          <a:p>
            <a:pPr lvl="1"/>
            <a:endParaRPr lang="en-US" sz="1400" dirty="0"/>
          </a:p>
          <a:p>
            <a:r>
              <a:rPr lang="en-US" sz="1600" b="1" dirty="0"/>
              <a:t>Unexpected Adverse Event</a:t>
            </a:r>
            <a:r>
              <a:rPr lang="en-US" sz="1600" dirty="0"/>
              <a:t>—</a:t>
            </a:r>
            <a:r>
              <a:rPr lang="en-US" sz="1600" b="1" dirty="0"/>
              <a:t> </a:t>
            </a:r>
            <a:r>
              <a:rPr lang="en-US" sz="1600" dirty="0"/>
              <a:t>Is an AE that is not listed in the current Investigators Brochure or an event that is by nature more specific, more severe than a listed event or a clinically important increase in the expected rate of occurrence.</a:t>
            </a:r>
          </a:p>
          <a:p>
            <a:pPr>
              <a:buFont typeface="Wingdings 3" charset="2"/>
              <a:buNone/>
            </a:pPr>
            <a:r>
              <a:rPr lang="en-US" sz="1600" dirty="0"/>
              <a:t> </a:t>
            </a:r>
          </a:p>
          <a:p>
            <a:r>
              <a:rPr lang="en-US" sz="1600" b="1" dirty="0"/>
              <a:t>Expected: </a:t>
            </a:r>
            <a:r>
              <a:rPr lang="en-US" sz="1600" dirty="0"/>
              <a:t>An adverse event which is listed in the package insert, Investigator’s brochure, clinical protocol or current application known to occur in conjunction with the use of the suspect drug.</a:t>
            </a:r>
          </a:p>
          <a:p>
            <a:pPr lvl="1">
              <a:buFont typeface="Verdana" charset="0"/>
              <a:buNone/>
            </a:pPr>
            <a:endParaRPr lang="en-US" sz="1400" dirty="0"/>
          </a:p>
        </p:txBody>
      </p:sp>
      <p:sp>
        <p:nvSpPr>
          <p:cNvPr id="3" name="Titel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err="1" smtClean="0">
                <a:solidFill>
                  <a:srgbClr val="000000"/>
                </a:solidFill>
                <a:effectLst/>
                <a:latin typeface="Lucida Grande"/>
                <a:ea typeface="+mj-ea"/>
                <a:cs typeface="Lucida Grande"/>
              </a:rPr>
              <a:t>SAEs</a:t>
            </a:r>
            <a:r>
              <a:rPr lang="en-US" dirty="0" smtClean="0">
                <a:solidFill>
                  <a:srgbClr val="000000"/>
                </a:solidFill>
                <a:effectLst/>
                <a:latin typeface="Lucida Grande"/>
                <a:ea typeface="+mj-ea"/>
                <a:cs typeface="Lucida Grande"/>
              </a:rPr>
              <a:t>: Severity, (</a:t>
            </a:r>
            <a:r>
              <a:rPr lang="en-US" dirty="0" err="1" smtClean="0">
                <a:solidFill>
                  <a:srgbClr val="000000"/>
                </a:solidFill>
                <a:effectLst/>
                <a:latin typeface="Lucida Grande"/>
                <a:ea typeface="+mj-ea"/>
                <a:cs typeface="Lucida Grande"/>
              </a:rPr>
              <a:t>Un)expected</a:t>
            </a:r>
            <a:endParaRPr lang="en-US" dirty="0">
              <a:solidFill>
                <a:srgbClr val="000000"/>
              </a:solidFill>
              <a:effectLst/>
              <a:latin typeface="Lucida Grande"/>
              <a:ea typeface="+mj-ea"/>
              <a:cs typeface="Lucida Grande"/>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jdelijke aanduiding voor inhoud 1"/>
          <p:cNvSpPr>
            <a:spLocks noGrp="1"/>
          </p:cNvSpPr>
          <p:nvPr>
            <p:ph idx="1"/>
          </p:nvPr>
        </p:nvSpPr>
        <p:spPr>
          <a:xfrm>
            <a:off x="468313" y="1484313"/>
            <a:ext cx="8229600" cy="4525962"/>
          </a:xfrm>
        </p:spPr>
        <p:txBody>
          <a:bodyPr>
            <a:normAutofit lnSpcReduction="10000"/>
          </a:bodyPr>
          <a:lstStyle/>
          <a:p>
            <a:r>
              <a:rPr lang="en-US" sz="1600" b="1" dirty="0"/>
              <a:t>Relationship</a:t>
            </a:r>
            <a:r>
              <a:rPr lang="en-US" sz="1600" dirty="0"/>
              <a:t> – A case is considered suspected to be related for worldwide regulatory purposes if it is assessed as possibly or probably related by either the CI or the MM.</a:t>
            </a:r>
          </a:p>
          <a:p>
            <a:r>
              <a:rPr lang="en-US" sz="1200" dirty="0"/>
              <a:t> </a:t>
            </a:r>
          </a:p>
          <a:p>
            <a:pPr lvl="1"/>
            <a:r>
              <a:rPr lang="en-US" sz="1400" dirty="0"/>
              <a:t>1. Not Related- The AE is not related if exposure to the Investigational Product (IP) has not occurred, or the occurrence of the AE is not reasonably related in time, or the AE is considered unlikely to be related to use of the IP, i.e. there is no evidence or arguments to suggest a causal relationship, or the AE is more likely related to the subject’s pre-existing condition.</a:t>
            </a:r>
          </a:p>
          <a:p>
            <a:r>
              <a:rPr lang="en-US" sz="1200" dirty="0"/>
              <a:t> </a:t>
            </a:r>
            <a:endParaRPr lang="en-US" sz="1400" dirty="0"/>
          </a:p>
          <a:p>
            <a:pPr lvl="1"/>
            <a:r>
              <a:rPr lang="en-US" sz="1400" dirty="0"/>
              <a:t>2. Possibly Related- The AE and the administration of the IP are considered reasonably related in time and the AE could be explained by causes other than exposure to the IP.</a:t>
            </a:r>
          </a:p>
          <a:p>
            <a:pPr lvl="1"/>
            <a:r>
              <a:rPr lang="en-US" sz="1000" dirty="0"/>
              <a:t> </a:t>
            </a:r>
          </a:p>
          <a:p>
            <a:pPr lvl="1"/>
            <a:r>
              <a:rPr lang="en-US" sz="1400" dirty="0"/>
              <a:t>3. Probably Related- Exposure to the IP and AE are reasonably related in time and the IP is more likely than other causes to be responsible for the AE, or is the most likely cause of the AE</a:t>
            </a:r>
            <a:r>
              <a:rPr lang="en-US" sz="1400" dirty="0" smtClean="0"/>
              <a:t>.</a:t>
            </a:r>
          </a:p>
          <a:p>
            <a:pPr lvl="1"/>
            <a:endParaRPr lang="en-US" sz="1400" dirty="0" smtClean="0"/>
          </a:p>
          <a:p>
            <a:pPr lvl="1"/>
            <a:r>
              <a:rPr lang="en-US" sz="1400" dirty="0" smtClean="0"/>
              <a:t>4. Related - Exposure to the IP and AE are definitely related in time (e.g. proven by re-exposure to IP) and there is no other reasonable cause of the AE.</a:t>
            </a:r>
            <a:endParaRPr lang="en-US" sz="1400" dirty="0"/>
          </a:p>
          <a:p>
            <a:pPr>
              <a:buFont typeface="Wingdings 3" charset="2"/>
              <a:buNone/>
            </a:pPr>
            <a:endParaRPr lang="en-US" dirty="0"/>
          </a:p>
        </p:txBody>
      </p:sp>
      <p:sp>
        <p:nvSpPr>
          <p:cNvPr id="3" name="Titel 2"/>
          <p:cNvSpPr>
            <a:spLocks noGrp="1"/>
          </p:cNvSpPr>
          <p:nvPr>
            <p:ph type="title"/>
          </p:nvPr>
        </p:nvSpPr>
        <p:spPr/>
        <p:txBody>
          <a:bodyPr>
            <a:scene3d>
              <a:camera prst="orthographicFront"/>
              <a:lightRig rig="soft" dir="t"/>
            </a:scene3d>
            <a:sp3d prstMaterial="softEdge">
              <a:bevelT w="25400" h="25400"/>
            </a:sp3d>
          </a:bodyPr>
          <a:lstStyle/>
          <a:p>
            <a:pPr>
              <a:defRPr/>
            </a:pPr>
            <a:r>
              <a:rPr lang="en-US" dirty="0" err="1" smtClean="0">
                <a:solidFill>
                  <a:srgbClr val="000000"/>
                </a:solidFill>
                <a:effectLst/>
                <a:latin typeface="Lucida Grande"/>
                <a:ea typeface="+mj-ea"/>
                <a:cs typeface="Lucida Grande"/>
              </a:rPr>
              <a:t>SAEs</a:t>
            </a:r>
            <a:r>
              <a:rPr lang="en-US" dirty="0" smtClean="0">
                <a:solidFill>
                  <a:srgbClr val="000000"/>
                </a:solidFill>
                <a:effectLst/>
                <a:latin typeface="Lucida Grande"/>
                <a:ea typeface="+mj-ea"/>
                <a:cs typeface="Lucida Grande"/>
              </a:rPr>
              <a:t>: Relationship</a:t>
            </a:r>
            <a:endParaRPr lang="en-US" dirty="0">
              <a:solidFill>
                <a:srgbClr val="000000"/>
              </a:solidFill>
              <a:effectLst/>
              <a:latin typeface="Lucida Grande"/>
              <a:ea typeface="+mj-ea"/>
              <a:cs typeface="Lucida Grande"/>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jdelijke aanduiding voor inhoud 1"/>
          <p:cNvSpPr>
            <a:spLocks noGrp="1"/>
          </p:cNvSpPr>
          <p:nvPr>
            <p:ph idx="1"/>
          </p:nvPr>
        </p:nvSpPr>
        <p:spPr/>
        <p:txBody>
          <a:bodyPr>
            <a:normAutofit lnSpcReduction="10000"/>
          </a:bodyPr>
          <a:lstStyle/>
          <a:p>
            <a:r>
              <a:rPr lang="en-US" sz="1600" b="1" dirty="0"/>
              <a:t>Suspected Unexpected Serious Adverse Reactions (SUSAR)— </a:t>
            </a:r>
          </a:p>
          <a:p>
            <a:pPr lvl="1"/>
            <a:r>
              <a:rPr lang="en-US" sz="1600" dirty="0"/>
              <a:t>An unexpected AE that is not listed in the Investigators Brochure.</a:t>
            </a:r>
          </a:p>
          <a:p>
            <a:pPr lvl="1"/>
            <a:r>
              <a:rPr lang="en-US" sz="1600" dirty="0"/>
              <a:t>A SUSAR is an SAE that is thought to be related, serious, </a:t>
            </a:r>
            <a:r>
              <a:rPr lang="en-US" sz="1600" dirty="0" smtClean="0"/>
              <a:t>unexpected </a:t>
            </a:r>
            <a:endParaRPr lang="en-US" sz="1600" dirty="0"/>
          </a:p>
          <a:p>
            <a:pPr lvl="1"/>
            <a:r>
              <a:rPr lang="en-US" sz="1600" dirty="0"/>
              <a:t>Reportable event to regulatory agencies.  </a:t>
            </a:r>
          </a:p>
          <a:p>
            <a:pPr lvl="1"/>
            <a:r>
              <a:rPr lang="en-US" sz="1600" dirty="0"/>
              <a:t>The FDA must be notified within </a:t>
            </a:r>
            <a:r>
              <a:rPr lang="en-US" sz="1600" b="1" dirty="0"/>
              <a:t>15 calendar days </a:t>
            </a:r>
            <a:r>
              <a:rPr lang="en-US" sz="1600" dirty="0"/>
              <a:t>of the sponsor’s initial receipt of the information for any reactions that are both serious and unexpected. </a:t>
            </a:r>
          </a:p>
          <a:p>
            <a:pPr lvl="1"/>
            <a:r>
              <a:rPr lang="en-US" sz="1600" dirty="0"/>
              <a:t>If the SAE is life-threatening or a death, the reporting period is decreased to</a:t>
            </a:r>
            <a:r>
              <a:rPr lang="en-US" sz="1600" dirty="0" smtClean="0"/>
              <a:t> </a:t>
            </a:r>
            <a:r>
              <a:rPr lang="en-US" sz="1600" b="1" dirty="0" smtClean="0"/>
              <a:t>7 </a:t>
            </a:r>
            <a:r>
              <a:rPr lang="en-US" sz="1600" b="1" dirty="0"/>
              <a:t>calendar days.  </a:t>
            </a:r>
          </a:p>
          <a:p>
            <a:pPr lvl="1"/>
            <a:r>
              <a:rPr lang="en-US" sz="1600" dirty="0"/>
              <a:t>The FDA form 3500A noted as IND Safety Report or a CIOMS Form may be used to provide information to the appropriate agencies.  </a:t>
            </a:r>
          </a:p>
          <a:p>
            <a:pPr lvl="1"/>
            <a:r>
              <a:rPr lang="en-US" sz="1600" dirty="0"/>
              <a:t>Narratives of the event and any similar events should be provided with the report.  </a:t>
            </a:r>
          </a:p>
          <a:p>
            <a:pPr lvl="1"/>
            <a:r>
              <a:rPr lang="en-US" sz="1600" dirty="0"/>
              <a:t>Local regulations for expedited reportable </a:t>
            </a:r>
            <a:r>
              <a:rPr lang="en-US" sz="1600" dirty="0" err="1"/>
              <a:t>AEs</a:t>
            </a:r>
            <a:r>
              <a:rPr lang="en-US" sz="1600" dirty="0"/>
              <a:t> should be followed.  </a:t>
            </a:r>
          </a:p>
          <a:p>
            <a:pPr lvl="1"/>
            <a:r>
              <a:rPr lang="en-US" sz="1600" dirty="0" err="1"/>
              <a:t>IRBs</a:t>
            </a:r>
            <a:r>
              <a:rPr lang="en-US" sz="1600" dirty="0"/>
              <a:t> and </a:t>
            </a:r>
            <a:r>
              <a:rPr lang="en-US" sz="1600" dirty="0" err="1"/>
              <a:t>CIs</a:t>
            </a:r>
            <a:r>
              <a:rPr lang="en-US" sz="1600" dirty="0"/>
              <a:t> should be notified promptly in accordance with local regulations. </a:t>
            </a:r>
          </a:p>
          <a:p>
            <a:pPr lvl="1"/>
            <a:r>
              <a:rPr lang="en-US" sz="1600" dirty="0" err="1"/>
              <a:t>CIs</a:t>
            </a:r>
            <a:r>
              <a:rPr lang="en-US" sz="1600" dirty="0"/>
              <a:t> should notify their respective </a:t>
            </a:r>
            <a:r>
              <a:rPr lang="en-US" sz="1600" dirty="0" err="1"/>
              <a:t>IRBs</a:t>
            </a:r>
            <a:r>
              <a:rPr lang="en-US" sz="1600" dirty="0"/>
              <a:t> according to IRB-specific timelines promptly after communication with the sponsor</a:t>
            </a:r>
          </a:p>
        </p:txBody>
      </p:sp>
      <p:sp>
        <p:nvSpPr>
          <p:cNvPr id="3" name="Titel 2"/>
          <p:cNvSpPr>
            <a:spLocks noGrp="1"/>
          </p:cNvSpPr>
          <p:nvPr>
            <p:ph type="title"/>
          </p:nvPr>
        </p:nvSpPr>
        <p:spPr/>
        <p:txBody>
          <a:bodyPr>
            <a:normAutofit fontScale="90000"/>
            <a:scene3d>
              <a:camera prst="orthographicFront"/>
              <a:lightRig rig="soft" dir="t"/>
            </a:scene3d>
            <a:sp3d prstMaterial="softEdge">
              <a:bevelT w="25400" h="25400"/>
            </a:sp3d>
          </a:bodyPr>
          <a:lstStyle/>
          <a:p>
            <a:pPr>
              <a:defRPr/>
            </a:pPr>
            <a:r>
              <a:rPr lang="en-US" dirty="0" smtClean="0">
                <a:solidFill>
                  <a:srgbClr val="000000"/>
                </a:solidFill>
                <a:effectLst/>
                <a:latin typeface="Lucida Grande"/>
                <a:ea typeface="+mj-ea"/>
                <a:cs typeface="Lucida Grande"/>
              </a:rPr>
              <a:t>Suspected Unexpected Serious Adverse </a:t>
            </a:r>
            <a:r>
              <a:rPr lang="en-US" dirty="0" smtClean="0">
                <a:solidFill>
                  <a:srgbClr val="000000"/>
                </a:solidFill>
                <a:effectLst/>
                <a:latin typeface="Lucida Grande"/>
                <a:cs typeface="Lucida Grande"/>
              </a:rPr>
              <a:t>Reaction</a:t>
            </a:r>
            <a:r>
              <a:rPr lang="en-US" dirty="0" smtClean="0">
                <a:solidFill>
                  <a:srgbClr val="000000"/>
                </a:solidFill>
                <a:effectLst/>
                <a:latin typeface="Lucida Grande"/>
                <a:ea typeface="+mj-ea"/>
                <a:cs typeface="Lucida Grande"/>
              </a:rPr>
              <a:t> (SUSAR)</a:t>
            </a:r>
            <a:endParaRPr lang="en-US" dirty="0">
              <a:solidFill>
                <a:srgbClr val="000000"/>
              </a:solidFill>
              <a:effectLst/>
              <a:latin typeface="Lucida Grande"/>
              <a:ea typeface="+mj-ea"/>
              <a:cs typeface="Lucida Grande"/>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ekstvak 8"/>
          <p:cNvSpPr txBox="1">
            <a:spLocks noChangeArrowheads="1"/>
          </p:cNvSpPr>
          <p:nvPr/>
        </p:nvSpPr>
        <p:spPr bwMode="auto">
          <a:xfrm>
            <a:off x="179388" y="1916113"/>
            <a:ext cx="2952750" cy="3262432"/>
          </a:xfrm>
          <a:prstGeom prst="rect">
            <a:avLst/>
          </a:prstGeom>
          <a:noFill/>
          <a:ln w="9525">
            <a:noFill/>
            <a:miter lim="800000"/>
            <a:headEnd/>
            <a:tailEnd/>
          </a:ln>
        </p:spPr>
        <p:txBody>
          <a:bodyPr>
            <a:prstTxWarp prst="textNoShape">
              <a:avLst/>
            </a:prstTxWarp>
            <a:spAutoFit/>
          </a:bodyPr>
          <a:lstStyle/>
          <a:p>
            <a:r>
              <a:rPr lang="en-US" sz="1400" b="1" dirty="0"/>
              <a:t>The CI determines an adverse event is serious</a:t>
            </a:r>
            <a:r>
              <a:rPr lang="en-US" sz="1400" dirty="0"/>
              <a:t>.</a:t>
            </a:r>
            <a:endParaRPr lang="en-US" sz="1400" dirty="0" smtClean="0"/>
          </a:p>
          <a:p>
            <a:pPr>
              <a:buFont typeface="Wingdings" charset="2"/>
              <a:buChar char="Ø"/>
            </a:pPr>
            <a:r>
              <a:rPr lang="en-US" sz="1400" dirty="0" smtClean="0"/>
              <a:t> The Site </a:t>
            </a:r>
            <a:r>
              <a:rPr lang="en-US" sz="1400" dirty="0"/>
              <a:t>completes the SAE </a:t>
            </a:r>
            <a:r>
              <a:rPr lang="en-US" sz="1400" dirty="0" smtClean="0"/>
              <a:t>Form</a:t>
            </a:r>
          </a:p>
          <a:p>
            <a:pPr>
              <a:buFont typeface="Wingdings" charset="2"/>
              <a:buChar char="Ø"/>
            </a:pPr>
            <a:r>
              <a:rPr lang="en-US" sz="1400" b="1" dirty="0" smtClean="0"/>
              <a:t> Notifies </a:t>
            </a:r>
            <a:r>
              <a:rPr lang="en-US" sz="1400" b="1" dirty="0"/>
              <a:t>MAPS and the </a:t>
            </a:r>
            <a:r>
              <a:rPr lang="en-US" sz="1400" b="1" dirty="0" smtClean="0"/>
              <a:t>MM, CRO and JFDA </a:t>
            </a:r>
            <a:r>
              <a:rPr lang="en-US" sz="1400" b="1" dirty="0"/>
              <a:t>within 24 </a:t>
            </a:r>
            <a:r>
              <a:rPr lang="en-US" sz="1400" b="1" dirty="0" smtClean="0"/>
              <a:t>hours</a:t>
            </a:r>
          </a:p>
          <a:p>
            <a:pPr>
              <a:buFont typeface="Wingdings" charset="2"/>
              <a:buChar char="Ø"/>
            </a:pPr>
            <a:r>
              <a:rPr lang="en-US" sz="1400" b="1" dirty="0" smtClean="0"/>
              <a:t> </a:t>
            </a:r>
            <a:r>
              <a:rPr lang="en-US" sz="1400" dirty="0" smtClean="0"/>
              <a:t>Provides </a:t>
            </a:r>
            <a:r>
              <a:rPr lang="en-US" sz="1400" dirty="0"/>
              <a:t>all required information available to </a:t>
            </a:r>
            <a:r>
              <a:rPr lang="en-US" sz="1400" dirty="0" smtClean="0"/>
              <a:t>date</a:t>
            </a:r>
          </a:p>
          <a:p>
            <a:pPr>
              <a:buFont typeface="Wingdings" charset="2"/>
              <a:buChar char="Ø"/>
            </a:pPr>
            <a:r>
              <a:rPr lang="en-US" sz="1400" dirty="0" smtClean="0"/>
              <a:t> All </a:t>
            </a:r>
            <a:r>
              <a:rPr lang="en-US" sz="1400" dirty="0" err="1" smtClean="0"/>
              <a:t>SAEs</a:t>
            </a:r>
            <a:r>
              <a:rPr lang="en-US" sz="1400" dirty="0" smtClean="0"/>
              <a:t> have to be reported within 24 hours, related or not</a:t>
            </a:r>
          </a:p>
          <a:p>
            <a:pPr>
              <a:buFont typeface="Wingdings" charset="2"/>
              <a:buChar char="Ø"/>
            </a:pPr>
            <a:r>
              <a:rPr lang="en-US" sz="1400" dirty="0" smtClean="0"/>
              <a:t>The site </a:t>
            </a:r>
            <a:r>
              <a:rPr lang="en-US" sz="1400" dirty="0"/>
              <a:t>provides follow-up information, as it becomes available.</a:t>
            </a:r>
            <a:endParaRPr lang="en-US" sz="1400" dirty="0" smtClean="0"/>
          </a:p>
          <a:p>
            <a:endParaRPr lang="en-US" sz="1200" dirty="0" smtClean="0"/>
          </a:p>
          <a:p>
            <a:endParaRPr lang="en-US" sz="1200" dirty="0"/>
          </a:p>
        </p:txBody>
      </p:sp>
      <p:sp>
        <p:nvSpPr>
          <p:cNvPr id="71683" name="Tekstvak 9"/>
          <p:cNvSpPr txBox="1">
            <a:spLocks noChangeArrowheads="1"/>
          </p:cNvSpPr>
          <p:nvPr/>
        </p:nvSpPr>
        <p:spPr bwMode="auto">
          <a:xfrm>
            <a:off x="4859338" y="0"/>
            <a:ext cx="4033837" cy="4247317"/>
          </a:xfrm>
          <a:prstGeom prst="rect">
            <a:avLst/>
          </a:prstGeom>
          <a:noFill/>
          <a:ln w="9525">
            <a:noFill/>
            <a:miter lim="800000"/>
            <a:headEnd/>
            <a:tailEnd/>
          </a:ln>
        </p:spPr>
        <p:txBody>
          <a:bodyPr>
            <a:prstTxWarp prst="textNoShape">
              <a:avLst/>
            </a:prstTxWarp>
            <a:spAutoFit/>
          </a:bodyPr>
          <a:lstStyle/>
          <a:p>
            <a:r>
              <a:rPr lang="en-US" sz="1400" b="1" dirty="0" smtClean="0"/>
              <a:t>The CRA will </a:t>
            </a:r>
            <a:r>
              <a:rPr lang="en-US" sz="1400" b="1" dirty="0"/>
              <a:t>receive the fax form and:</a:t>
            </a:r>
          </a:p>
          <a:p>
            <a:endParaRPr lang="en-US" sz="1400" dirty="0"/>
          </a:p>
          <a:p>
            <a:pPr>
              <a:buFont typeface="Arial" charset="0"/>
              <a:buChar char="•"/>
            </a:pPr>
            <a:r>
              <a:rPr lang="en-US" sz="1400" dirty="0"/>
              <a:t> Ensure that the report is processed </a:t>
            </a:r>
            <a:endParaRPr lang="en-US" sz="1400" dirty="0" smtClean="0"/>
          </a:p>
          <a:p>
            <a:pPr>
              <a:buFont typeface="Arial" charset="0"/>
              <a:buChar char="•"/>
            </a:pPr>
            <a:r>
              <a:rPr lang="en-US" sz="1400" dirty="0" smtClean="0"/>
              <a:t> Contains </a:t>
            </a:r>
            <a:r>
              <a:rPr lang="en-US" sz="1400" dirty="0"/>
              <a:t>the minimum required information:</a:t>
            </a:r>
          </a:p>
          <a:p>
            <a:pPr lvl="1">
              <a:buFont typeface="Arial" charset="0"/>
              <a:buChar char="•"/>
            </a:pPr>
            <a:r>
              <a:rPr lang="en-US" sz="1400" dirty="0"/>
              <a:t>subject</a:t>
            </a:r>
            <a:r>
              <a:rPr lang="en-US" sz="1400" dirty="0" smtClean="0"/>
              <a:t> number</a:t>
            </a:r>
          </a:p>
          <a:p>
            <a:pPr lvl="1">
              <a:buFont typeface="Arial" charset="0"/>
              <a:buChar char="•"/>
            </a:pPr>
            <a:r>
              <a:rPr lang="en-US" sz="1400" dirty="0"/>
              <a:t>name of the investigational product</a:t>
            </a:r>
          </a:p>
          <a:p>
            <a:pPr lvl="1">
              <a:buFont typeface="Arial" charset="0"/>
              <a:buChar char="•"/>
            </a:pPr>
            <a:r>
              <a:rPr lang="en-US" sz="1400" dirty="0"/>
              <a:t>name of the person reporting the event</a:t>
            </a:r>
          </a:p>
          <a:p>
            <a:pPr lvl="1">
              <a:buFont typeface="Arial" charset="0"/>
              <a:buChar char="•"/>
            </a:pPr>
            <a:r>
              <a:rPr lang="en-US" sz="1400" dirty="0"/>
              <a:t>description of the event</a:t>
            </a:r>
          </a:p>
          <a:p>
            <a:pPr lvl="1">
              <a:buFont typeface="Arial" charset="0"/>
              <a:buChar char="•"/>
            </a:pPr>
            <a:r>
              <a:rPr lang="en-US" sz="1400" dirty="0"/>
              <a:t>outcome that indicates that it is serious</a:t>
            </a:r>
          </a:p>
          <a:p>
            <a:pPr lvl="1">
              <a:buFont typeface="Arial" charset="0"/>
              <a:buChar char="•"/>
            </a:pPr>
            <a:r>
              <a:rPr lang="en-US" sz="1400" dirty="0"/>
              <a:t>CI’s assessment of relationship</a:t>
            </a:r>
            <a:endParaRPr lang="en-US" sz="1400" dirty="0" smtClean="0"/>
          </a:p>
          <a:p>
            <a:pPr>
              <a:buFont typeface="Arial" charset="0"/>
              <a:buChar char="•"/>
            </a:pPr>
            <a:r>
              <a:rPr lang="en-US" sz="1400" dirty="0" smtClean="0"/>
              <a:t> Follows </a:t>
            </a:r>
            <a:r>
              <a:rPr lang="en-US" sz="1400" dirty="0"/>
              <a:t>up any questions from the MM or designee</a:t>
            </a:r>
            <a:endParaRPr lang="en-US" sz="1400" dirty="0" smtClean="0"/>
          </a:p>
          <a:p>
            <a:pPr>
              <a:buFont typeface="Arial" charset="0"/>
              <a:buChar char="•"/>
            </a:pPr>
            <a:r>
              <a:rPr lang="en-US" sz="1400" dirty="0" smtClean="0"/>
              <a:t> Ensures </a:t>
            </a:r>
            <a:r>
              <a:rPr lang="en-US" sz="1400" dirty="0"/>
              <a:t>all follow up forms are received</a:t>
            </a:r>
          </a:p>
          <a:p>
            <a:r>
              <a:rPr lang="en-US" sz="1400" dirty="0"/>
              <a:t>ensures the sponsor section is completed</a:t>
            </a:r>
            <a:endParaRPr lang="en-US" sz="1400" dirty="0" smtClean="0"/>
          </a:p>
          <a:p>
            <a:pPr>
              <a:buFont typeface="Arial" charset="0"/>
              <a:buChar char="•"/>
            </a:pPr>
            <a:r>
              <a:rPr lang="en-US" sz="1400" dirty="0" smtClean="0"/>
              <a:t> Files </a:t>
            </a:r>
            <a:r>
              <a:rPr lang="en-US" sz="1400" dirty="0"/>
              <a:t>and tracks the </a:t>
            </a:r>
            <a:r>
              <a:rPr lang="en-US" sz="1400" dirty="0" err="1"/>
              <a:t>SAEs</a:t>
            </a:r>
            <a:endParaRPr lang="en-US" sz="1400" dirty="0"/>
          </a:p>
          <a:p>
            <a:endParaRPr lang="en-US" dirty="0"/>
          </a:p>
        </p:txBody>
      </p:sp>
      <p:sp>
        <p:nvSpPr>
          <p:cNvPr id="11" name="PIJL-RECHTS 10"/>
          <p:cNvSpPr/>
          <p:nvPr/>
        </p:nvSpPr>
        <p:spPr>
          <a:xfrm rot="19336955">
            <a:off x="3132138" y="2924175"/>
            <a:ext cx="1008062"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PIJL-RECHTS 11"/>
          <p:cNvSpPr/>
          <p:nvPr/>
        </p:nvSpPr>
        <p:spPr>
          <a:xfrm rot="1427973">
            <a:off x="3162300" y="3760788"/>
            <a:ext cx="1008063"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686" name="Tekstvak 12"/>
          <p:cNvSpPr txBox="1">
            <a:spLocks noChangeArrowheads="1"/>
          </p:cNvSpPr>
          <p:nvPr/>
        </p:nvSpPr>
        <p:spPr bwMode="auto">
          <a:xfrm>
            <a:off x="4716463" y="4221163"/>
            <a:ext cx="4248150" cy="3016211"/>
          </a:xfrm>
          <a:prstGeom prst="rect">
            <a:avLst/>
          </a:prstGeom>
          <a:noFill/>
          <a:ln w="9525">
            <a:noFill/>
            <a:miter lim="800000"/>
            <a:headEnd/>
            <a:tailEnd/>
          </a:ln>
        </p:spPr>
        <p:txBody>
          <a:bodyPr wrap="square">
            <a:prstTxWarp prst="textNoShape">
              <a:avLst/>
            </a:prstTxWarp>
            <a:spAutoFit/>
          </a:bodyPr>
          <a:lstStyle/>
          <a:p>
            <a:r>
              <a:rPr lang="en-US" sz="1400" b="1" dirty="0"/>
              <a:t>The MM or designee:</a:t>
            </a:r>
            <a:endParaRPr lang="en-US" sz="1400" b="1" dirty="0" smtClean="0"/>
          </a:p>
          <a:p>
            <a:pPr>
              <a:buFont typeface="Arial" charset="0"/>
              <a:buChar char="•"/>
            </a:pPr>
            <a:r>
              <a:rPr lang="en-US" sz="1400" dirty="0" smtClean="0"/>
              <a:t> Reviews </a:t>
            </a:r>
            <a:r>
              <a:rPr lang="en-US" sz="1400" dirty="0"/>
              <a:t>the SAE report form</a:t>
            </a:r>
            <a:endParaRPr lang="en-US" sz="1400" dirty="0" smtClean="0"/>
          </a:p>
          <a:p>
            <a:pPr>
              <a:buFont typeface="Arial" charset="0"/>
              <a:buChar char="•"/>
            </a:pPr>
            <a:r>
              <a:rPr lang="en-US" sz="1400" dirty="0" smtClean="0"/>
              <a:t> Provides </a:t>
            </a:r>
            <a:r>
              <a:rPr lang="en-US" sz="1400" dirty="0"/>
              <a:t>independent assessment of relationship</a:t>
            </a:r>
          </a:p>
          <a:p>
            <a:pPr>
              <a:buFont typeface="Arial" charset="0"/>
              <a:buChar char="•"/>
            </a:pPr>
            <a:r>
              <a:rPr lang="en-US" sz="1400" dirty="0" smtClean="0"/>
              <a:t> Comments </a:t>
            </a:r>
            <a:r>
              <a:rPr lang="en-US" sz="1400" dirty="0"/>
              <a:t>on the event and expectedness as needed</a:t>
            </a:r>
            <a:endParaRPr lang="en-US" sz="1400" dirty="0" smtClean="0"/>
          </a:p>
          <a:p>
            <a:pPr>
              <a:buFont typeface="Arial" charset="0"/>
              <a:buChar char="•"/>
            </a:pPr>
            <a:r>
              <a:rPr lang="en-US" sz="1400" dirty="0" smtClean="0"/>
              <a:t> Communicates </a:t>
            </a:r>
            <a:r>
              <a:rPr lang="en-US" sz="1400" dirty="0"/>
              <a:t>as needed with the CI and</a:t>
            </a:r>
            <a:r>
              <a:rPr lang="en-US" sz="1400" dirty="0" smtClean="0"/>
              <a:t> CRA to </a:t>
            </a:r>
            <a:r>
              <a:rPr lang="en-US" sz="1400" dirty="0"/>
              <a:t>ensure the assessment is complete</a:t>
            </a:r>
            <a:endParaRPr lang="en-US" sz="1400" dirty="0" smtClean="0"/>
          </a:p>
          <a:p>
            <a:pPr>
              <a:buFont typeface="Arial" charset="0"/>
              <a:buChar char="•"/>
            </a:pPr>
            <a:r>
              <a:rPr lang="en-US" sz="1400" dirty="0" smtClean="0"/>
              <a:t> Signs </a:t>
            </a:r>
            <a:r>
              <a:rPr lang="en-US" sz="1400" dirty="0"/>
              <a:t>the SAE report form</a:t>
            </a:r>
            <a:endParaRPr lang="en-US" sz="1400" dirty="0" smtClean="0"/>
          </a:p>
          <a:p>
            <a:pPr>
              <a:buFont typeface="Arial" charset="0"/>
              <a:buChar char="•"/>
            </a:pPr>
            <a:r>
              <a:rPr lang="en-US" sz="1400" dirty="0" smtClean="0"/>
              <a:t> Works </a:t>
            </a:r>
            <a:r>
              <a:rPr lang="en-US" sz="1400" dirty="0"/>
              <a:t>with the CI and</a:t>
            </a:r>
            <a:r>
              <a:rPr lang="en-US" sz="1400" dirty="0" smtClean="0"/>
              <a:t> CRA to </a:t>
            </a:r>
            <a:r>
              <a:rPr lang="en-US" sz="1400" dirty="0"/>
              <a:t>determine reporting requirements</a:t>
            </a:r>
          </a:p>
          <a:p>
            <a:r>
              <a:rPr lang="en-US" dirty="0"/>
              <a:t> </a:t>
            </a:r>
          </a:p>
          <a:p>
            <a:endParaRPr lang="en-US" dirty="0"/>
          </a:p>
        </p:txBody>
      </p:sp>
      <p:sp>
        <p:nvSpPr>
          <p:cNvPr id="71687" name="Tekstvak 13"/>
          <p:cNvSpPr txBox="1">
            <a:spLocks noChangeArrowheads="1"/>
          </p:cNvSpPr>
          <p:nvPr/>
        </p:nvSpPr>
        <p:spPr bwMode="auto">
          <a:xfrm>
            <a:off x="179388" y="333375"/>
            <a:ext cx="3313112" cy="460375"/>
          </a:xfrm>
          <a:prstGeom prst="rect">
            <a:avLst/>
          </a:prstGeom>
          <a:noFill/>
          <a:ln w="9525">
            <a:noFill/>
            <a:miter lim="800000"/>
            <a:headEnd/>
            <a:tailEnd/>
          </a:ln>
        </p:spPr>
        <p:txBody>
          <a:bodyPr>
            <a:prstTxWarp prst="textNoShape">
              <a:avLst/>
            </a:prstTxWarp>
            <a:spAutoFit/>
          </a:bodyPr>
          <a:lstStyle/>
          <a:p>
            <a:r>
              <a:rPr lang="nl-NL" sz="2400" b="1"/>
              <a:t>Reporting SAEs :</a:t>
            </a:r>
            <a:endParaRPr lang="en-US" sz="2400"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00"/>
                </a:solidFill>
              </a:rPr>
              <a:t>EXAMPLE SAE Form</a:t>
            </a:r>
            <a:endParaRPr lang="en-US" dirty="0">
              <a:solidFill>
                <a:srgbClr val="000000"/>
              </a:solidFill>
            </a:endParaRPr>
          </a:p>
        </p:txBody>
      </p:sp>
      <p:pic>
        <p:nvPicPr>
          <p:cNvPr id="4" name="Picture 3"/>
          <p:cNvPicPr>
            <a:picLocks noChangeAspect="1"/>
          </p:cNvPicPr>
          <p:nvPr/>
        </p:nvPicPr>
        <p:blipFill>
          <a:blip r:embed="rId2"/>
          <a:srcRect l="5062" t="4973" r="10028" b="19439"/>
          <a:stretch>
            <a:fillRect/>
          </a:stretch>
        </p:blipFill>
        <p:spPr>
          <a:xfrm>
            <a:off x="2322284" y="1431721"/>
            <a:ext cx="4535714" cy="528113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00"/>
                </a:solidFill>
              </a:rPr>
              <a:t>EXAMPLE SAE Form</a:t>
            </a:r>
            <a:endParaRPr lang="en-US" dirty="0">
              <a:solidFill>
                <a:srgbClr val="000000"/>
              </a:solidFill>
            </a:endParaRPr>
          </a:p>
        </p:txBody>
      </p:sp>
      <p:pic>
        <p:nvPicPr>
          <p:cNvPr id="5" name="Picture 4"/>
          <p:cNvPicPr>
            <a:picLocks noChangeAspect="1"/>
          </p:cNvPicPr>
          <p:nvPr/>
        </p:nvPicPr>
        <p:blipFill>
          <a:blip r:embed="rId2"/>
          <a:srcRect l="6553" t="3164" r="9150" b="8409"/>
          <a:stretch>
            <a:fillRect/>
          </a:stretch>
        </p:blipFill>
        <p:spPr>
          <a:xfrm>
            <a:off x="2580821" y="1181779"/>
            <a:ext cx="3982357" cy="54548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00"/>
                </a:solidFill>
              </a:rPr>
              <a:t>EXAMPLE SAE Form</a:t>
            </a:r>
            <a:endParaRPr lang="en-US" dirty="0">
              <a:solidFill>
                <a:srgbClr val="000000"/>
              </a:solidFill>
            </a:endParaRPr>
          </a:p>
        </p:txBody>
      </p:sp>
      <p:pic>
        <p:nvPicPr>
          <p:cNvPr id="4" name="Picture 3"/>
          <p:cNvPicPr>
            <a:picLocks noChangeAspect="1"/>
          </p:cNvPicPr>
          <p:nvPr/>
        </p:nvPicPr>
        <p:blipFill>
          <a:blip r:embed="rId2"/>
          <a:srcRect l="6316" t="5097" r="9622" b="9986"/>
          <a:stretch>
            <a:fillRect/>
          </a:stretch>
        </p:blipFill>
        <p:spPr>
          <a:xfrm>
            <a:off x="2503714" y="1272494"/>
            <a:ext cx="4136572" cy="544958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00"/>
                </a:solidFill>
              </a:rPr>
              <a:t>Have Questions?</a:t>
            </a:r>
            <a:endParaRPr lang="en-US" dirty="0">
              <a:solidFill>
                <a:srgbClr val="000000"/>
              </a:solidFill>
            </a:endParaRPr>
          </a:p>
        </p:txBody>
      </p:sp>
      <p:sp>
        <p:nvSpPr>
          <p:cNvPr id="5" name="Tijdelijke aanduiding voor inhoud 1"/>
          <p:cNvSpPr>
            <a:spLocks noGrp="1"/>
          </p:cNvSpPr>
          <p:nvPr>
            <p:ph idx="1"/>
          </p:nvPr>
        </p:nvSpPr>
        <p:spPr>
          <a:xfrm>
            <a:off x="457200" y="1481328"/>
            <a:ext cx="8229600" cy="4525963"/>
          </a:xfrm>
        </p:spPr>
        <p:txBody>
          <a:bodyPr>
            <a:normAutofit/>
          </a:bodyPr>
          <a:lstStyle/>
          <a:p>
            <a:r>
              <a:rPr lang="en-US" sz="2800" dirty="0" smtClean="0"/>
              <a:t>Email or Call:</a:t>
            </a:r>
          </a:p>
          <a:p>
            <a:endParaRPr lang="en-US" sz="2800" dirty="0" smtClean="0"/>
          </a:p>
          <a:p>
            <a:pPr lvl="1"/>
            <a:r>
              <a:rPr lang="en-US" sz="2400" dirty="0" smtClean="0"/>
              <a:t>CRO: </a:t>
            </a:r>
            <a:r>
              <a:rPr lang="en-US" sz="2400" dirty="0" err="1" smtClean="0"/>
              <a:t>Doaa</a:t>
            </a:r>
            <a:r>
              <a:rPr lang="en-US" sz="2400" dirty="0" smtClean="0"/>
              <a:t> Al-</a:t>
            </a:r>
            <a:r>
              <a:rPr lang="en-US" sz="2400" dirty="0" err="1" smtClean="0"/>
              <a:t>Faqih</a:t>
            </a:r>
            <a:r>
              <a:rPr lang="en-US" sz="2400" dirty="0" smtClean="0"/>
              <a:t>, </a:t>
            </a:r>
            <a:r>
              <a:rPr lang="en-US" sz="2400" dirty="0" err="1" smtClean="0"/>
              <a:t>Kamila</a:t>
            </a:r>
            <a:r>
              <a:rPr lang="en-US" sz="2400" dirty="0" smtClean="0"/>
              <a:t> Novak</a:t>
            </a:r>
          </a:p>
          <a:p>
            <a:pPr lvl="1"/>
            <a:endParaRPr lang="en-US" sz="2400" dirty="0" smtClean="0"/>
          </a:p>
          <a:p>
            <a:pPr lvl="1"/>
            <a:r>
              <a:rPr lang="en-US" sz="2400" dirty="0" smtClean="0"/>
              <a:t>Sponsor: Berra </a:t>
            </a:r>
            <a:r>
              <a:rPr lang="en-US" sz="2400" dirty="0" err="1" smtClean="0"/>
              <a:t>Yazar-Klosinski</a:t>
            </a:r>
            <a:r>
              <a:rPr lang="en-US" sz="2400" dirty="0" smtClean="0"/>
              <a:t>, </a:t>
            </a:r>
          </a:p>
          <a:p>
            <a:pPr lvl="3">
              <a:buNone/>
            </a:pPr>
            <a:r>
              <a:rPr lang="en-US" sz="2000" dirty="0" smtClean="0"/>
              <a:t> </a:t>
            </a:r>
            <a:r>
              <a:rPr lang="en-US" sz="2400" dirty="0" smtClean="0"/>
              <a:t>Michael Mithoefer – </a:t>
            </a:r>
            <a:r>
              <a:rPr lang="en-US" sz="2400" smtClean="0"/>
              <a:t>medical monitor</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205" y="921257"/>
            <a:ext cx="8664222" cy="5936743"/>
          </a:xfrm>
        </p:spPr>
        <p:txBody>
          <a:bodyPr>
            <a:normAutofit/>
          </a:bodyPr>
          <a:lstStyle/>
          <a:p>
            <a:pPr>
              <a:buNone/>
            </a:pPr>
            <a:r>
              <a:rPr lang="en-US" b="1" dirty="0" smtClean="0">
                <a:solidFill>
                  <a:srgbClr val="000000"/>
                </a:solidFill>
              </a:rPr>
              <a:t>Complex pharmacological profile, dominated by:</a:t>
            </a:r>
          </a:p>
          <a:p>
            <a:endParaRPr lang="en-US" sz="2400" dirty="0" smtClean="0">
              <a:solidFill>
                <a:srgbClr val="000000"/>
              </a:solidFill>
            </a:endParaRPr>
          </a:p>
          <a:p>
            <a:r>
              <a:rPr lang="en-US" sz="2400" dirty="0" smtClean="0">
                <a:solidFill>
                  <a:srgbClr val="000000"/>
                </a:solidFill>
              </a:rPr>
              <a:t>Monoamine release and reuptake</a:t>
            </a:r>
          </a:p>
          <a:p>
            <a:endParaRPr lang="en-US" sz="2400" dirty="0" smtClean="0">
              <a:solidFill>
                <a:srgbClr val="000000"/>
              </a:solidFill>
            </a:endParaRPr>
          </a:p>
          <a:p>
            <a:pPr lvl="1"/>
            <a:r>
              <a:rPr lang="en-US" sz="2400" dirty="0" smtClean="0">
                <a:solidFill>
                  <a:srgbClr val="000000"/>
                </a:solidFill>
              </a:rPr>
              <a:t>Serotonin (5-HT)</a:t>
            </a:r>
          </a:p>
          <a:p>
            <a:pPr lvl="2"/>
            <a:r>
              <a:rPr lang="en-US" sz="1800" dirty="0" smtClean="0">
                <a:solidFill>
                  <a:srgbClr val="000000"/>
                </a:solidFill>
              </a:rPr>
              <a:t>greatest effects are on serotonin release</a:t>
            </a:r>
          </a:p>
          <a:p>
            <a:endParaRPr lang="en-US" sz="2400" dirty="0" smtClean="0">
              <a:solidFill>
                <a:srgbClr val="000000"/>
              </a:solidFill>
            </a:endParaRPr>
          </a:p>
          <a:p>
            <a:pPr lvl="1"/>
            <a:r>
              <a:rPr lang="en-US" sz="2400" dirty="0" err="1" smtClean="0">
                <a:solidFill>
                  <a:srgbClr val="000000"/>
                </a:solidFill>
              </a:rPr>
              <a:t>Norepinephrine</a:t>
            </a:r>
            <a:r>
              <a:rPr lang="en-US" sz="2400" dirty="0" smtClean="0">
                <a:solidFill>
                  <a:srgbClr val="000000"/>
                </a:solidFill>
              </a:rPr>
              <a:t> (NE)</a:t>
            </a:r>
          </a:p>
          <a:p>
            <a:endParaRPr lang="en-US" sz="2400" dirty="0" smtClean="0">
              <a:solidFill>
                <a:srgbClr val="000000"/>
              </a:solidFill>
            </a:endParaRPr>
          </a:p>
          <a:p>
            <a:pPr lvl="1"/>
            <a:r>
              <a:rPr lang="en-US" sz="2400" dirty="0" smtClean="0">
                <a:solidFill>
                  <a:srgbClr val="000000"/>
                </a:solidFill>
              </a:rPr>
              <a:t>Dopamine (DA)</a:t>
            </a:r>
          </a:p>
          <a:p>
            <a:pPr>
              <a:buNone/>
            </a:pPr>
            <a:r>
              <a:rPr lang="en-US" sz="2400" dirty="0" smtClean="0">
                <a:solidFill>
                  <a:srgbClr val="000000"/>
                </a:solidFill>
              </a:rPr>
              <a:t> </a:t>
            </a:r>
            <a:endParaRPr lang="en-US" sz="1400" dirty="0" smtClean="0">
              <a:solidFill>
                <a:srgbClr val="000000"/>
              </a:solidFill>
            </a:endParaRPr>
          </a:p>
          <a:p>
            <a:r>
              <a:rPr lang="en-US" sz="2400" dirty="0" smtClean="0">
                <a:solidFill>
                  <a:srgbClr val="000000"/>
                </a:solidFill>
              </a:rPr>
              <a:t>Some affinity for specific serotonin (5HT</a:t>
            </a:r>
            <a:r>
              <a:rPr lang="en-US" sz="2400" baseline="-25000" dirty="0" smtClean="0">
                <a:solidFill>
                  <a:srgbClr val="000000"/>
                </a:solidFill>
              </a:rPr>
              <a:t>2</a:t>
            </a:r>
            <a:r>
              <a:rPr lang="en-US" sz="2400" dirty="0" smtClean="0">
                <a:solidFill>
                  <a:srgbClr val="000000"/>
                </a:solidFill>
              </a:rPr>
              <a:t>),        	</a:t>
            </a:r>
            <a:r>
              <a:rPr lang="en-US" sz="2400" dirty="0" err="1" smtClean="0">
                <a:solidFill>
                  <a:srgbClr val="000000"/>
                </a:solidFill>
              </a:rPr>
              <a:t>norepinephrine</a:t>
            </a:r>
            <a:r>
              <a:rPr lang="en-US" sz="2400" dirty="0" smtClean="0">
                <a:solidFill>
                  <a:srgbClr val="000000"/>
                </a:solidFill>
              </a:rPr>
              <a:t>, acetylcholine, histamine receptors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5778"/>
            <a:ext cx="8229600" cy="5117650"/>
          </a:xfrm>
        </p:spPr>
        <p:txBody>
          <a:bodyPr>
            <a:normAutofit/>
          </a:bodyPr>
          <a:lstStyle/>
          <a:p>
            <a:pPr>
              <a:buNone/>
            </a:pPr>
            <a:r>
              <a:rPr lang="en-US" b="1" dirty="0" smtClean="0">
                <a:solidFill>
                  <a:srgbClr val="000000"/>
                </a:solidFill>
              </a:rPr>
              <a:t>MDMA elevates plasma concentrations of a number of hormones</a:t>
            </a:r>
          </a:p>
          <a:p>
            <a:pPr>
              <a:buNone/>
            </a:pPr>
            <a:r>
              <a:rPr lang="en-US" b="1" dirty="0" smtClean="0">
                <a:solidFill>
                  <a:srgbClr val="000000"/>
                </a:solidFill>
              </a:rPr>
              <a:t> </a:t>
            </a:r>
          </a:p>
          <a:p>
            <a:pPr lvl="1">
              <a:buFont typeface="Arial"/>
              <a:buChar char="•"/>
            </a:pPr>
            <a:r>
              <a:rPr lang="en-US" dirty="0" err="1" smtClean="0">
                <a:solidFill>
                  <a:srgbClr val="000000"/>
                </a:solidFill>
              </a:rPr>
              <a:t>Oxytocin</a:t>
            </a:r>
            <a:r>
              <a:rPr lang="en-US" dirty="0" smtClean="0">
                <a:solidFill>
                  <a:srgbClr val="000000"/>
                </a:solidFill>
              </a:rPr>
              <a:t> </a:t>
            </a:r>
          </a:p>
          <a:p>
            <a:pPr lvl="1">
              <a:buFont typeface="Arial"/>
              <a:buChar char="•"/>
            </a:pPr>
            <a:r>
              <a:rPr lang="en-US" dirty="0" smtClean="0">
                <a:solidFill>
                  <a:srgbClr val="000000"/>
                </a:solidFill>
              </a:rPr>
              <a:t>Vasopressin</a:t>
            </a:r>
          </a:p>
          <a:p>
            <a:pPr lvl="1">
              <a:buFont typeface="Arial"/>
              <a:buChar char="•"/>
            </a:pPr>
            <a:r>
              <a:rPr lang="en-US" dirty="0" err="1" smtClean="0">
                <a:solidFill>
                  <a:srgbClr val="000000"/>
                </a:solidFill>
              </a:rPr>
              <a:t>Cortisol</a:t>
            </a:r>
            <a:endParaRPr lang="en-US" dirty="0" smtClean="0">
              <a:solidFill>
                <a:srgbClr val="000000"/>
              </a:solidFill>
            </a:endParaRPr>
          </a:p>
          <a:p>
            <a:pPr lvl="1">
              <a:buFont typeface="Arial"/>
              <a:buChar char="•"/>
            </a:pPr>
            <a:r>
              <a:rPr lang="en-US" dirty="0" err="1" smtClean="0">
                <a:solidFill>
                  <a:srgbClr val="000000"/>
                </a:solidFill>
              </a:rPr>
              <a:t>Prolactin</a:t>
            </a:r>
            <a:endParaRPr lang="en-US" dirty="0" smtClean="0">
              <a:solidFill>
                <a:srgbClr val="000000"/>
              </a:solidFill>
            </a:endParaRPr>
          </a:p>
          <a:p>
            <a:pPr lvl="1">
              <a:buFont typeface="Arial"/>
              <a:buChar char="•"/>
            </a:pPr>
            <a:r>
              <a:rPr lang="en-US" dirty="0" err="1" smtClean="0">
                <a:solidFill>
                  <a:srgbClr val="000000"/>
                </a:solidFill>
              </a:rPr>
              <a:t>Dehydroepiandrosterone</a:t>
            </a:r>
            <a:r>
              <a:rPr lang="en-US" dirty="0" smtClean="0">
                <a:solidFill>
                  <a:srgbClr val="000000"/>
                </a:solidFill>
              </a:rPr>
              <a:t> (DHEA) </a:t>
            </a:r>
          </a:p>
          <a:p>
            <a:pPr lvl="1">
              <a:buFont typeface="Arial"/>
              <a:buChar char="•"/>
            </a:pPr>
            <a:r>
              <a:rPr lang="en-US" dirty="0" err="1" smtClean="0">
                <a:solidFill>
                  <a:srgbClr val="000000"/>
                </a:solidFill>
              </a:rPr>
              <a:t>Adrenocorticotropic</a:t>
            </a:r>
            <a:r>
              <a:rPr lang="en-US" dirty="0" smtClean="0">
                <a:solidFill>
                  <a:srgbClr val="000000"/>
                </a:solidFill>
              </a:rPr>
              <a:t> hormone (ACTH)</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5196"/>
            <a:ext cx="8432218" cy="5978375"/>
          </a:xfrm>
        </p:spPr>
        <p:txBody>
          <a:bodyPr>
            <a:normAutofit/>
          </a:bodyPr>
          <a:lstStyle/>
          <a:p>
            <a:pPr>
              <a:buNone/>
            </a:pPr>
            <a:r>
              <a:rPr lang="en-US" b="1" dirty="0" smtClean="0">
                <a:solidFill>
                  <a:srgbClr val="000000"/>
                </a:solidFill>
              </a:rPr>
              <a:t>MDMA activates the sympathetic nervous system</a:t>
            </a:r>
          </a:p>
          <a:p>
            <a:pPr lvl="1">
              <a:buNone/>
            </a:pPr>
            <a:r>
              <a:rPr lang="en-US" sz="2000" dirty="0" smtClean="0">
                <a:solidFill>
                  <a:srgbClr val="000000"/>
                </a:solidFill>
              </a:rPr>
              <a:t>Transient increases in:</a:t>
            </a:r>
          </a:p>
          <a:p>
            <a:pPr lvl="2"/>
            <a:r>
              <a:rPr lang="en-US" sz="2000" dirty="0" smtClean="0">
                <a:solidFill>
                  <a:srgbClr val="000000"/>
                </a:solidFill>
              </a:rPr>
              <a:t>Heart rate</a:t>
            </a:r>
          </a:p>
          <a:p>
            <a:pPr lvl="2"/>
            <a:r>
              <a:rPr lang="en-US" sz="2000" dirty="0" smtClean="0">
                <a:solidFill>
                  <a:srgbClr val="000000"/>
                </a:solidFill>
              </a:rPr>
              <a:t>Systolic and diastolic blood pressure</a:t>
            </a:r>
          </a:p>
          <a:p>
            <a:pPr lvl="2"/>
            <a:r>
              <a:rPr lang="en-US" sz="2000" dirty="0" smtClean="0">
                <a:solidFill>
                  <a:srgbClr val="000000"/>
                </a:solidFill>
              </a:rPr>
              <a:t>Body temperature</a:t>
            </a:r>
          </a:p>
          <a:p>
            <a:pPr lvl="2"/>
            <a:r>
              <a:rPr lang="en-US" sz="2000" dirty="0" smtClean="0">
                <a:solidFill>
                  <a:srgbClr val="000000"/>
                </a:solidFill>
              </a:rPr>
              <a:t>Pupil diameter</a:t>
            </a:r>
          </a:p>
          <a:p>
            <a:pPr lvl="2">
              <a:buNone/>
            </a:pPr>
            <a:endParaRPr lang="en-US" sz="1400" dirty="0" smtClean="0">
              <a:solidFill>
                <a:srgbClr val="000000"/>
              </a:solidFill>
            </a:endParaRPr>
          </a:p>
          <a:p>
            <a:pPr lvl="1">
              <a:buNone/>
            </a:pPr>
            <a:r>
              <a:rPr lang="en-US" sz="2000" dirty="0" smtClean="0">
                <a:solidFill>
                  <a:srgbClr val="000000"/>
                </a:solidFill>
              </a:rPr>
              <a:t>Cardiovascular effects appear after 30 to 45 minutes, peak after 1 or 2 hours, and fade after 3 to 5 hours</a:t>
            </a:r>
          </a:p>
          <a:p>
            <a:pPr lvl="1">
              <a:buNone/>
            </a:pPr>
            <a:endParaRPr lang="en-US" sz="1400" dirty="0" smtClean="0">
              <a:solidFill>
                <a:srgbClr val="000000"/>
              </a:solidFill>
            </a:endParaRPr>
          </a:p>
          <a:p>
            <a:pPr lvl="1">
              <a:buNone/>
            </a:pPr>
            <a:r>
              <a:rPr lang="en-US" sz="2000" dirty="0" smtClean="0">
                <a:solidFill>
                  <a:srgbClr val="000000"/>
                </a:solidFill>
              </a:rPr>
              <a:t>No subjects in MDMA trials required any clinical interventions for:</a:t>
            </a:r>
          </a:p>
          <a:p>
            <a:pPr lvl="2"/>
            <a:r>
              <a:rPr lang="en-US" sz="2000" dirty="0" smtClean="0">
                <a:solidFill>
                  <a:srgbClr val="000000"/>
                </a:solidFill>
              </a:rPr>
              <a:t>Elevated blood pressure</a:t>
            </a:r>
          </a:p>
          <a:p>
            <a:pPr lvl="2"/>
            <a:r>
              <a:rPr lang="en-US" sz="2000" dirty="0" smtClean="0">
                <a:solidFill>
                  <a:srgbClr val="000000"/>
                </a:solidFill>
              </a:rPr>
              <a:t>Pulse </a:t>
            </a:r>
          </a:p>
          <a:p>
            <a:pPr lvl="2"/>
            <a:r>
              <a:rPr lang="en-US" sz="2000" dirty="0" smtClean="0">
                <a:solidFill>
                  <a:srgbClr val="000000"/>
                </a:solidFill>
              </a:rPr>
              <a:t>Temperature</a:t>
            </a:r>
          </a:p>
          <a:p>
            <a:pPr lvl="2">
              <a:buNone/>
            </a:pPr>
            <a:r>
              <a:rPr lang="en-US" sz="2000" dirty="0" smtClean="0">
                <a:solidFill>
                  <a:srgbClr val="000000"/>
                </a:solidFill>
              </a:rPr>
              <a:t>			All values returned to normal spontaneously.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1203" name="Object 3"/>
          <p:cNvGraphicFramePr>
            <a:graphicFrameLocks noChangeAspect="1"/>
          </p:cNvGraphicFramePr>
          <p:nvPr/>
        </p:nvGraphicFramePr>
        <p:xfrm>
          <a:off x="457200" y="217714"/>
          <a:ext cx="8229600" cy="5978375"/>
        </p:xfrm>
        <a:graphic>
          <a:graphicData uri="http://schemas.openxmlformats.org/presentationml/2006/ole">
            <p:oleObj spid="_x0000_s24578" name="Document" r:id="rId3" imgW="5626100" imgH="2933700" progId="Word.Documen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9147"/>
            <a:ext cx="8229600" cy="5918854"/>
          </a:xfrm>
        </p:spPr>
        <p:txBody>
          <a:bodyPr>
            <a:normAutofit/>
          </a:bodyPr>
          <a:lstStyle/>
          <a:p>
            <a:pPr>
              <a:buNone/>
            </a:pPr>
            <a:r>
              <a:rPr lang="en-US" b="1" dirty="0" smtClean="0"/>
              <a:t>Modest changes in immune functioning </a:t>
            </a:r>
          </a:p>
          <a:p>
            <a:endParaRPr lang="en-US" sz="2000" dirty="0" smtClean="0"/>
          </a:p>
          <a:p>
            <a:r>
              <a:rPr lang="en-US" sz="2000" dirty="0" smtClean="0"/>
              <a:t>24 - 48 hours after</a:t>
            </a:r>
          </a:p>
          <a:p>
            <a:r>
              <a:rPr lang="en-US" sz="2000" dirty="0" smtClean="0"/>
              <a:t>Decline in CD4 cells, smaller CD4/CD8 ratio</a:t>
            </a:r>
          </a:p>
          <a:p>
            <a:r>
              <a:rPr lang="en-US" sz="2000" dirty="0" smtClean="0"/>
              <a:t>Attenuated lymphocyte proliferation</a:t>
            </a:r>
          </a:p>
          <a:p>
            <a:r>
              <a:rPr lang="en-US" sz="2000" dirty="0" smtClean="0"/>
              <a:t>Increase in natural killer (NK) cells</a:t>
            </a:r>
          </a:p>
          <a:p>
            <a:r>
              <a:rPr lang="en-US" sz="2000" dirty="0" smtClean="0"/>
              <a:t>Decreased production of pro-inflammatory cytokines</a:t>
            </a:r>
          </a:p>
          <a:p>
            <a:r>
              <a:rPr lang="en-US" sz="2000" dirty="0" smtClean="0"/>
              <a:t>Increased production of anti-inflammatory cytokines</a:t>
            </a:r>
          </a:p>
          <a:p>
            <a:r>
              <a:rPr lang="en-US" sz="2000" dirty="0" smtClean="0"/>
              <a:t>Changes of similar magnitude and duration after ingestion of other psychoactive agents (e.g. alcohol, cocaine)</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252" y="1473744"/>
            <a:ext cx="8230499" cy="5738095"/>
          </a:xfrm>
        </p:spPr>
        <p:txBody>
          <a:bodyPr>
            <a:normAutofit/>
          </a:bodyPr>
          <a:lstStyle/>
          <a:p>
            <a:pPr>
              <a:buNone/>
            </a:pPr>
            <a:r>
              <a:rPr lang="en-US" b="1" dirty="0" smtClean="0">
                <a:solidFill>
                  <a:srgbClr val="000000"/>
                </a:solidFill>
              </a:rPr>
              <a:t>Toxicity</a:t>
            </a:r>
          </a:p>
          <a:p>
            <a:endParaRPr lang="en-US" sz="2800" dirty="0" smtClean="0">
              <a:solidFill>
                <a:srgbClr val="000000"/>
              </a:solidFill>
            </a:endParaRPr>
          </a:p>
          <a:p>
            <a:r>
              <a:rPr lang="en-US" sz="2800" dirty="0" smtClean="0">
                <a:solidFill>
                  <a:srgbClr val="000000"/>
                </a:solidFill>
              </a:rPr>
              <a:t>acute </a:t>
            </a:r>
            <a:r>
              <a:rPr lang="en-US" sz="2800" dirty="0" err="1" smtClean="0">
                <a:solidFill>
                  <a:srgbClr val="000000"/>
                </a:solidFill>
              </a:rPr>
              <a:t>vs</a:t>
            </a:r>
            <a:r>
              <a:rPr lang="en-US" sz="2800" dirty="0" smtClean="0">
                <a:solidFill>
                  <a:srgbClr val="000000"/>
                </a:solidFill>
              </a:rPr>
              <a:t> long term</a:t>
            </a:r>
          </a:p>
          <a:p>
            <a:endParaRPr lang="en-US" sz="2800" dirty="0" smtClean="0">
              <a:solidFill>
                <a:srgbClr val="000000"/>
              </a:solidFill>
            </a:endParaRPr>
          </a:p>
          <a:p>
            <a:r>
              <a:rPr lang="en-US" sz="2800" dirty="0" smtClean="0">
                <a:solidFill>
                  <a:srgbClr val="000000"/>
                </a:solidFill>
              </a:rPr>
              <a:t>recreational settings </a:t>
            </a:r>
            <a:r>
              <a:rPr lang="en-US" sz="2800" dirty="0" err="1" smtClean="0">
                <a:solidFill>
                  <a:srgbClr val="000000"/>
                </a:solidFill>
              </a:rPr>
              <a:t>vs</a:t>
            </a:r>
            <a:r>
              <a:rPr lang="en-US" sz="2800" dirty="0" smtClean="0">
                <a:solidFill>
                  <a:srgbClr val="000000"/>
                </a:solidFill>
              </a:rPr>
              <a:t> medical settings</a:t>
            </a:r>
          </a:p>
          <a:p>
            <a:endParaRPr lang="en-US" dirty="0" smtClean="0">
              <a:solidFill>
                <a:srgbClr val="000000"/>
              </a:solidFill>
            </a:endParaRPr>
          </a:p>
          <a:p>
            <a:endParaRPr lang="en-US" dirty="0">
              <a:solidFill>
                <a:srgbClr val="00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2286</Words>
  <Application>Microsoft Macintosh PowerPoint</Application>
  <PresentationFormat>On-screen Show (4:3)</PresentationFormat>
  <Paragraphs>320</Paragraphs>
  <Slides>37</Slides>
  <Notes>3</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Concourse</vt:lpstr>
      <vt:lpstr>Document</vt:lpstr>
      <vt:lpstr>MP-7 Safety January 31, 2011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Common Reactions Day of Experimental Session</vt:lpstr>
      <vt:lpstr>Common Reactions Day 1-7</vt:lpstr>
      <vt:lpstr>Collection &amp; Reporting of Adverse Events</vt:lpstr>
      <vt:lpstr>Spontaneously Reported Reactions</vt:lpstr>
      <vt:lpstr>Adverse Events</vt:lpstr>
      <vt:lpstr>Collection of Adverse Events</vt:lpstr>
      <vt:lpstr>Serious Adverse Events</vt:lpstr>
      <vt:lpstr>SAEs: Severity, (Un)expected</vt:lpstr>
      <vt:lpstr>SAEs: Relationship</vt:lpstr>
      <vt:lpstr>Suspected Unexpected Serious Adverse Reaction (SUSAR)</vt:lpstr>
      <vt:lpstr>Slide 33</vt:lpstr>
      <vt:lpstr>EXAMPLE SAE Form</vt:lpstr>
      <vt:lpstr>EXAMPLE SAE Form</vt:lpstr>
      <vt:lpstr>EXAMPLE SAE Form</vt:lpstr>
      <vt:lpstr>Have Questions?</vt:lpstr>
    </vt:vector>
  </TitlesOfParts>
  <Manager/>
  <Company>MAPS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MP-7 Safety January 31, 2011</dc:title>
  <dc:subject/>
  <dc:creator>Berra Yazar</dc:creator>
  <cp:keywords/>
  <dc:description/>
  <cp:lastModifiedBy>Berra Yazar</cp:lastModifiedBy>
  <cp:revision>1</cp:revision>
  <dcterms:created xsi:type="dcterms:W3CDTF">2011-02-24T22:54:06Z</dcterms:created>
  <dcterms:modified xsi:type="dcterms:W3CDTF">2011-02-24T22:58:26Z</dcterms:modified>
  <cp:category/>
</cp:coreProperties>
</file>